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270" r:id="rId3"/>
    <p:sldId id="271" r:id="rId4"/>
    <p:sldId id="272" r:id="rId5"/>
    <p:sldId id="273" r:id="rId6"/>
    <p:sldId id="274" r:id="rId7"/>
    <p:sldId id="266" r:id="rId8"/>
    <p:sldId id="276" r:id="rId9"/>
    <p:sldId id="277" r:id="rId10"/>
    <p:sldId id="278" r:id="rId11"/>
    <p:sldId id="267" r:id="rId12"/>
    <p:sldId id="279" r:id="rId13"/>
    <p:sldId id="280" r:id="rId14"/>
    <p:sldId id="283" r:id="rId15"/>
    <p:sldId id="286" r:id="rId16"/>
    <p:sldId id="287" r:id="rId17"/>
    <p:sldId id="288" r:id="rId18"/>
    <p:sldId id="289" r:id="rId19"/>
    <p:sldId id="291" r:id="rId20"/>
    <p:sldId id="297" r:id="rId21"/>
    <p:sldId id="298" r:id="rId22"/>
    <p:sldId id="299" r:id="rId23"/>
    <p:sldId id="264"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001B"/>
    <a:srgbClr val="FFDA4A"/>
    <a:srgbClr val="5FC100"/>
    <a:srgbClr val="FF661F"/>
    <a:srgbClr val="009FE4"/>
    <a:srgbClr val="FFB71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7BCE57-0768-D5F4-598E-BE4ED870FED9}" v="3" dt="2025-12-05T21:50:59.229"/>
    <p1510:client id="{4431F7F6-69EA-1742-859A-7739FFBAAE7C}" v="20" dt="2025-12-05T10:43:48.072"/>
    <p1510:client id="{5512B8FD-48F2-F802-84C0-3949351D86FD}" v="7" dt="2025-12-05T19:38:46.020"/>
    <p1510:client id="{A45C32BF-5C27-16B8-1CB2-FC57BB61A06C}" v="38" dt="2025-12-05T19:05:23.900"/>
    <p1510:client id="{B1385296-5ACC-8245-DD13-E8D20128B93F}" v="7" dt="2025-12-05T19:40:04.09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6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jpeg>
</file>

<file path=ppt/media/image22.png>
</file>

<file path=ppt/media/image23.svg>
</file>

<file path=ppt/media/image4.jpeg>
</file>

<file path=ppt/media/image4.png>
</file>

<file path=ppt/media/image5.png>
</file>

<file path=ppt/media/image6.png>
</file>

<file path=ppt/media/image7.png>
</file>

<file path=ppt/media/image8.jpeg>
</file>

<file path=ppt/media/image9.png>
</file>

<file path=ppt/media/media1.mov>
</file>

<file path=ppt/media/media2.mov>
</file>

<file path=ppt/media/media3.mov>
</file>

<file path=ppt/media/media4.mov>
</file>

<file path=ppt/media/media5.mov>
</file>

<file path=ppt/media/media6.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E1DF6A-459E-5546-8666-41EB6E46DD0D}" type="datetimeFigureOut">
              <a:rPr lang="en-US" smtClean="0"/>
              <a:t>12/10/2025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3FE914-5000-0848-A284-E1B8A3D031BC}" type="slidenum">
              <a:rPr lang="en-US" smtClean="0"/>
              <a:t>‹#›</a:t>
            </a:fld>
            <a:endParaRPr lang="en-US"/>
          </a:p>
        </p:txBody>
      </p:sp>
    </p:spTree>
    <p:extLst>
      <p:ext uri="{BB962C8B-B14F-4D97-AF65-F5344CB8AC3E}">
        <p14:creationId xmlns:p14="http://schemas.microsoft.com/office/powerpoint/2010/main" val="3002649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D3FE914-5000-0848-A284-E1B8A3D031BC}" type="slidenum">
              <a:rPr lang="en-US" smtClean="0"/>
              <a:t>1</a:t>
            </a:fld>
            <a:endParaRPr lang="en-US"/>
          </a:p>
        </p:txBody>
      </p:sp>
    </p:spTree>
    <p:extLst>
      <p:ext uri="{BB962C8B-B14F-4D97-AF65-F5344CB8AC3E}">
        <p14:creationId xmlns:p14="http://schemas.microsoft.com/office/powerpoint/2010/main" val="35303551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Explain how humans value different properties depending on environment dynamics.</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Show how annotator bias shapes the reward model and motivates RLHF alignment.</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Walk through the full RLHF pipeline and connect each step to LAMPO. Emphasize that the learned reward model sits between human labels and policy updates, and that we fine tune the same λ conditioned policy rather than training a new agent from scratch.</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Point out that the flat Pareto frontier and 500 step episodes already indicate saturated performance. So RLHF adjusts the policy only marginally, which explains the small changes in metrics.</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Explain that LunarLander is a natural fit for RLHF. Humans can easily identify good landings, which provides a strong preference signal. The huge gain in environment reward confirms that the reward model is aligned with task success.</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Use this slide to show a case where human aligned reward conflicts with the built in reward. This highlights one of the main challenges of RLHF in domains where optimal behavior looks unintuitive.</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Walk through each subplot of the Pareto figure and point to regions that improved after RLHF. Emphasize that moving the frontier indicates better efficiency for at least some objectives.</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Use this slide to discuss the conceptual difference between alignment and reward maximization. This sets up future work on combining environment reward and human reward in a more principled way.</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D3FE914-5000-0848-A284-E1B8A3D031BC}" type="slidenum">
              <a:rPr lang="en-US" smtClean="0"/>
              <a:t>23</a:t>
            </a:fld>
            <a:endParaRPr lang="en-US"/>
          </a:p>
        </p:txBody>
      </p:sp>
    </p:spTree>
    <p:extLst>
      <p:ext uri="{BB962C8B-B14F-4D97-AF65-F5344CB8AC3E}">
        <p14:creationId xmlns:p14="http://schemas.microsoft.com/office/powerpoint/2010/main" val="2943430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Highlight the limitations of fixed-reward RL and the need for flexible, human-driven behavior control.</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Explain that conditioning replaces the need to train separate models.</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Clarify how natural-language prompts influence behavior style.</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Explain how the weighted reward creates a continuous tradeoff space.</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Describe how conditioning is integrated into PPO training.</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Point out how CartPole's simplicity makes speed and safety nearly aligned.</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Emphasize how λ strongly affects landing stability and fuel usage.</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txBody>
          <a:bodyPr/>
          <a:lstStyle/>
          <a:p>
            <a:endParaRPr lang="en-IN"/>
          </a:p>
        </p:txBody>
      </p:sp>
      <p:sp>
        <p:nvSpPr>
          <p:cNvPr id="3" name="Notes Placeholder 2"/>
          <p:cNvSpPr>
            <a:spLocks noGrp="1"/>
          </p:cNvSpPr>
          <p:nvPr>
            <p:ph type="body" sz="quarter" idx="3"/>
          </p:nvPr>
        </p:nvSpPr>
        <p:spPr/>
        <p:txBody>
          <a:bodyPr/>
          <a:lstStyle/>
          <a:p>
            <a:r>
              <a:t>Explain why MountainCar inherently favors speed over safety.</a:t>
            </a:r>
          </a:p>
        </p:txBody>
      </p:sp>
      <p:sp>
        <p:nvSpPr>
          <p:cNvPr id="4" name="Slide Number Placeholder 3"/>
          <p:cNvSpPr>
            <a:spLocks noGrp="1"/>
          </p:cNvSpPr>
          <p:nvPr>
            <p:ph type="sldNum" sz="quarter" idx="5"/>
          </p:nvPr>
        </p:nvSpPr>
        <p:spPr/>
        <p:txBody>
          <a:bodyPr/>
          <a:lstStyle/>
          <a:p>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783348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200331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righ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33F8598-45FE-0F49-A5A7-C314791BC929}"/>
              </a:ext>
            </a:extLst>
          </p:cNvPr>
          <p:cNvSpPr>
            <a:spLocks noGrp="1"/>
          </p:cNvSpPr>
          <p:nvPr>
            <p:ph type="pic" sz="quarter" idx="10"/>
          </p:nvPr>
        </p:nvSpPr>
        <p:spPr>
          <a:xfrm>
            <a:off x="3944038" y="0"/>
            <a:ext cx="8247962" cy="6858000"/>
          </a:xfrm>
          <a:custGeom>
            <a:avLst/>
            <a:gdLst>
              <a:gd name="connsiteX0" fmla="*/ 1564395 w 8247962"/>
              <a:gd name="connsiteY0" fmla="*/ 0 h 6858000"/>
              <a:gd name="connsiteX1" fmla="*/ 4494882 w 8247962"/>
              <a:gd name="connsiteY1" fmla="*/ 0 h 6858000"/>
              <a:gd name="connsiteX2" fmla="*/ 6257581 w 8247962"/>
              <a:gd name="connsiteY2" fmla="*/ 0 h 6858000"/>
              <a:gd name="connsiteX3" fmla="*/ 8247962 w 8247962"/>
              <a:gd name="connsiteY3" fmla="*/ 0 h 6858000"/>
              <a:gd name="connsiteX4" fmla="*/ 8247962 w 8247962"/>
              <a:gd name="connsiteY4" fmla="*/ 6858000 h 6858000"/>
              <a:gd name="connsiteX5" fmla="*/ 4693186 w 8247962"/>
              <a:gd name="connsiteY5" fmla="*/ 6858000 h 6858000"/>
              <a:gd name="connsiteX6" fmla="*/ 4494882 w 8247962"/>
              <a:gd name="connsiteY6" fmla="*/ 6858000 h 6858000"/>
              <a:gd name="connsiteX7" fmla="*/ 0 w 824796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7962" h="6858000">
                <a:moveTo>
                  <a:pt x="1564395" y="0"/>
                </a:moveTo>
                <a:lnTo>
                  <a:pt x="4494882" y="0"/>
                </a:lnTo>
                <a:lnTo>
                  <a:pt x="6257581" y="0"/>
                </a:lnTo>
                <a:lnTo>
                  <a:pt x="8247962" y="0"/>
                </a:lnTo>
                <a:lnTo>
                  <a:pt x="8247962" y="6858000"/>
                </a:lnTo>
                <a:lnTo>
                  <a:pt x="4693186" y="6858000"/>
                </a:lnTo>
                <a:lnTo>
                  <a:pt x="4494882"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4239802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15420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277885B-3860-AA40-9AA9-8F02C626679F}"/>
              </a:ext>
            </a:extLst>
          </p:cNvPr>
          <p:cNvSpPr>
            <a:spLocks noGrp="1"/>
          </p:cNvSpPr>
          <p:nvPr>
            <p:ph type="pic" sz="quarter" idx="10"/>
          </p:nvPr>
        </p:nvSpPr>
        <p:spPr>
          <a:xfrm>
            <a:off x="677334" y="2075745"/>
            <a:ext cx="2201333" cy="2201333"/>
          </a:xfrm>
          <a:custGeom>
            <a:avLst/>
            <a:gdLst>
              <a:gd name="connsiteX0" fmla="*/ 1286934 w 2573868"/>
              <a:gd name="connsiteY0" fmla="*/ 0 h 2573868"/>
              <a:gd name="connsiteX1" fmla="*/ 2573868 w 2573868"/>
              <a:gd name="connsiteY1" fmla="*/ 1286934 h 2573868"/>
              <a:gd name="connsiteX2" fmla="*/ 1286934 w 2573868"/>
              <a:gd name="connsiteY2" fmla="*/ 2573868 h 2573868"/>
              <a:gd name="connsiteX3" fmla="*/ 0 w 2573868"/>
              <a:gd name="connsiteY3" fmla="*/ 1286934 h 2573868"/>
              <a:gd name="connsiteX4" fmla="*/ 1286934 w 2573868"/>
              <a:gd name="connsiteY4" fmla="*/ 0 h 2573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68" h="2573868">
                <a:moveTo>
                  <a:pt x="1286934" y="0"/>
                </a:moveTo>
                <a:cubicBezTo>
                  <a:pt x="1997688" y="0"/>
                  <a:pt x="2573868" y="576180"/>
                  <a:pt x="2573868" y="1286934"/>
                </a:cubicBezTo>
                <a:cubicBezTo>
                  <a:pt x="2573868" y="1997688"/>
                  <a:pt x="1997688" y="2573868"/>
                  <a:pt x="1286934" y="2573868"/>
                </a:cubicBezTo>
                <a:cubicBezTo>
                  <a:pt x="576180" y="2573868"/>
                  <a:pt x="0" y="1997688"/>
                  <a:pt x="0" y="1286934"/>
                </a:cubicBezTo>
                <a:cubicBezTo>
                  <a:pt x="0" y="576180"/>
                  <a:pt x="576180" y="0"/>
                  <a:pt x="1286934" y="0"/>
                </a:cubicBezTo>
                <a:close/>
              </a:path>
            </a:pathLst>
          </a:custGeom>
        </p:spPr>
        <p:txBody>
          <a:bodyPr wrap="square">
            <a:noAutofit/>
          </a:bodyPr>
          <a:lstStyle/>
          <a:p>
            <a:endParaRPr lang="en-US"/>
          </a:p>
        </p:txBody>
      </p:sp>
      <p:sp>
        <p:nvSpPr>
          <p:cNvPr id="11" name="Picture Placeholder 10">
            <a:extLst>
              <a:ext uri="{FF2B5EF4-FFF2-40B4-BE49-F238E27FC236}">
                <a16:creationId xmlns:a16="http://schemas.microsoft.com/office/drawing/2014/main" id="{09AA9A72-BC8E-BD4F-A286-8A80C9D24EA4}"/>
              </a:ext>
            </a:extLst>
          </p:cNvPr>
          <p:cNvSpPr>
            <a:spLocks noGrp="1"/>
          </p:cNvSpPr>
          <p:nvPr>
            <p:ph type="pic" sz="quarter" idx="11"/>
          </p:nvPr>
        </p:nvSpPr>
        <p:spPr>
          <a:xfrm>
            <a:off x="3556001" y="2075745"/>
            <a:ext cx="2201333" cy="2201333"/>
          </a:xfrm>
          <a:custGeom>
            <a:avLst/>
            <a:gdLst>
              <a:gd name="connsiteX0" fmla="*/ 1286934 w 2573868"/>
              <a:gd name="connsiteY0" fmla="*/ 0 h 2573868"/>
              <a:gd name="connsiteX1" fmla="*/ 2573868 w 2573868"/>
              <a:gd name="connsiteY1" fmla="*/ 1286934 h 2573868"/>
              <a:gd name="connsiteX2" fmla="*/ 1286934 w 2573868"/>
              <a:gd name="connsiteY2" fmla="*/ 2573868 h 2573868"/>
              <a:gd name="connsiteX3" fmla="*/ 0 w 2573868"/>
              <a:gd name="connsiteY3" fmla="*/ 1286934 h 2573868"/>
              <a:gd name="connsiteX4" fmla="*/ 1286934 w 2573868"/>
              <a:gd name="connsiteY4" fmla="*/ 0 h 2573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68" h="2573868">
                <a:moveTo>
                  <a:pt x="1286934" y="0"/>
                </a:moveTo>
                <a:cubicBezTo>
                  <a:pt x="1997688" y="0"/>
                  <a:pt x="2573868" y="576180"/>
                  <a:pt x="2573868" y="1286934"/>
                </a:cubicBezTo>
                <a:cubicBezTo>
                  <a:pt x="2573868" y="1997688"/>
                  <a:pt x="1997688" y="2573868"/>
                  <a:pt x="1286934" y="2573868"/>
                </a:cubicBezTo>
                <a:cubicBezTo>
                  <a:pt x="576180" y="2573868"/>
                  <a:pt x="0" y="1997688"/>
                  <a:pt x="0" y="1286934"/>
                </a:cubicBezTo>
                <a:cubicBezTo>
                  <a:pt x="0" y="576180"/>
                  <a:pt x="576180" y="0"/>
                  <a:pt x="1286934" y="0"/>
                </a:cubicBezTo>
                <a:close/>
              </a:path>
            </a:pathLst>
          </a:custGeom>
        </p:spPr>
        <p:txBody>
          <a:bodyPr wrap="square">
            <a:noAutofit/>
          </a:bodyPr>
          <a:lstStyle/>
          <a:p>
            <a:endParaRPr lang="en-US"/>
          </a:p>
        </p:txBody>
      </p:sp>
      <p:sp>
        <p:nvSpPr>
          <p:cNvPr id="12" name="Picture Placeholder 11">
            <a:extLst>
              <a:ext uri="{FF2B5EF4-FFF2-40B4-BE49-F238E27FC236}">
                <a16:creationId xmlns:a16="http://schemas.microsoft.com/office/drawing/2014/main" id="{62856284-68AD-804E-8821-18677C6D4D1B}"/>
              </a:ext>
            </a:extLst>
          </p:cNvPr>
          <p:cNvSpPr>
            <a:spLocks noGrp="1"/>
          </p:cNvSpPr>
          <p:nvPr>
            <p:ph type="pic" sz="quarter" idx="12"/>
          </p:nvPr>
        </p:nvSpPr>
        <p:spPr>
          <a:xfrm>
            <a:off x="6434668" y="2075745"/>
            <a:ext cx="2201333" cy="2201333"/>
          </a:xfrm>
          <a:custGeom>
            <a:avLst/>
            <a:gdLst>
              <a:gd name="connsiteX0" fmla="*/ 1286934 w 2573868"/>
              <a:gd name="connsiteY0" fmla="*/ 0 h 2573868"/>
              <a:gd name="connsiteX1" fmla="*/ 2573868 w 2573868"/>
              <a:gd name="connsiteY1" fmla="*/ 1286934 h 2573868"/>
              <a:gd name="connsiteX2" fmla="*/ 1286934 w 2573868"/>
              <a:gd name="connsiteY2" fmla="*/ 2573868 h 2573868"/>
              <a:gd name="connsiteX3" fmla="*/ 0 w 2573868"/>
              <a:gd name="connsiteY3" fmla="*/ 1286934 h 2573868"/>
              <a:gd name="connsiteX4" fmla="*/ 1286934 w 2573868"/>
              <a:gd name="connsiteY4" fmla="*/ 0 h 2573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68" h="2573868">
                <a:moveTo>
                  <a:pt x="1286934" y="0"/>
                </a:moveTo>
                <a:cubicBezTo>
                  <a:pt x="1997688" y="0"/>
                  <a:pt x="2573868" y="576180"/>
                  <a:pt x="2573868" y="1286934"/>
                </a:cubicBezTo>
                <a:cubicBezTo>
                  <a:pt x="2573868" y="1997688"/>
                  <a:pt x="1997688" y="2573868"/>
                  <a:pt x="1286934" y="2573868"/>
                </a:cubicBezTo>
                <a:cubicBezTo>
                  <a:pt x="576180" y="2573868"/>
                  <a:pt x="0" y="1997688"/>
                  <a:pt x="0" y="1286934"/>
                </a:cubicBezTo>
                <a:cubicBezTo>
                  <a:pt x="0" y="576180"/>
                  <a:pt x="576180" y="0"/>
                  <a:pt x="1286934" y="0"/>
                </a:cubicBez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06C142F6-ED7B-D64A-80CA-EF151F7ADD0B}"/>
              </a:ext>
            </a:extLst>
          </p:cNvPr>
          <p:cNvSpPr>
            <a:spLocks noGrp="1"/>
          </p:cNvSpPr>
          <p:nvPr>
            <p:ph type="pic" sz="quarter" idx="13"/>
          </p:nvPr>
        </p:nvSpPr>
        <p:spPr>
          <a:xfrm>
            <a:off x="9313335" y="2075745"/>
            <a:ext cx="2201333" cy="2201333"/>
          </a:xfrm>
          <a:custGeom>
            <a:avLst/>
            <a:gdLst>
              <a:gd name="connsiteX0" fmla="*/ 1286934 w 2573868"/>
              <a:gd name="connsiteY0" fmla="*/ 0 h 2573868"/>
              <a:gd name="connsiteX1" fmla="*/ 2573868 w 2573868"/>
              <a:gd name="connsiteY1" fmla="*/ 1286934 h 2573868"/>
              <a:gd name="connsiteX2" fmla="*/ 1286934 w 2573868"/>
              <a:gd name="connsiteY2" fmla="*/ 2573868 h 2573868"/>
              <a:gd name="connsiteX3" fmla="*/ 0 w 2573868"/>
              <a:gd name="connsiteY3" fmla="*/ 1286934 h 2573868"/>
              <a:gd name="connsiteX4" fmla="*/ 1286934 w 2573868"/>
              <a:gd name="connsiteY4" fmla="*/ 0 h 2573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68" h="2573868">
                <a:moveTo>
                  <a:pt x="1286934" y="0"/>
                </a:moveTo>
                <a:cubicBezTo>
                  <a:pt x="1997688" y="0"/>
                  <a:pt x="2573868" y="576180"/>
                  <a:pt x="2573868" y="1286934"/>
                </a:cubicBezTo>
                <a:cubicBezTo>
                  <a:pt x="2573868" y="1997688"/>
                  <a:pt x="1997688" y="2573868"/>
                  <a:pt x="1286934" y="2573868"/>
                </a:cubicBezTo>
                <a:cubicBezTo>
                  <a:pt x="576180" y="2573868"/>
                  <a:pt x="0" y="1997688"/>
                  <a:pt x="0" y="1286934"/>
                </a:cubicBezTo>
                <a:cubicBezTo>
                  <a:pt x="0" y="576180"/>
                  <a:pt x="576180" y="0"/>
                  <a:pt x="1286934" y="0"/>
                </a:cubicBezTo>
                <a:close/>
              </a:path>
            </a:pathLst>
          </a:custGeom>
        </p:spPr>
        <p:txBody>
          <a:bodyPr wrap="square">
            <a:noAutofit/>
          </a:bodyPr>
          <a:lstStyle/>
          <a:p>
            <a:endParaRPr lang="en-US"/>
          </a:p>
        </p:txBody>
      </p:sp>
    </p:spTree>
    <p:extLst>
      <p:ext uri="{BB962C8B-B14F-4D97-AF65-F5344CB8AC3E}">
        <p14:creationId xmlns:p14="http://schemas.microsoft.com/office/powerpoint/2010/main" val="2165668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lef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E1A984E5-D9D0-FA40-BF1F-65CF7400BA89}"/>
              </a:ext>
            </a:extLst>
          </p:cNvPr>
          <p:cNvSpPr>
            <a:spLocks noGrp="1"/>
          </p:cNvSpPr>
          <p:nvPr>
            <p:ph type="pic" sz="quarter" idx="10"/>
          </p:nvPr>
        </p:nvSpPr>
        <p:spPr>
          <a:xfrm>
            <a:off x="0" y="0"/>
            <a:ext cx="6479822" cy="6858000"/>
          </a:xfrm>
          <a:custGeom>
            <a:avLst/>
            <a:gdLst>
              <a:gd name="connsiteX0" fmla="*/ 0 w 6479822"/>
              <a:gd name="connsiteY0" fmla="*/ 0 h 6858000"/>
              <a:gd name="connsiteX1" fmla="*/ 2153356 w 6479822"/>
              <a:gd name="connsiteY1" fmla="*/ 0 h 6858000"/>
              <a:gd name="connsiteX2" fmla="*/ 4481689 w 6479822"/>
              <a:gd name="connsiteY2" fmla="*/ 0 h 6858000"/>
              <a:gd name="connsiteX3" fmla="*/ 6479822 w 6479822"/>
              <a:gd name="connsiteY3" fmla="*/ 0 h 6858000"/>
              <a:gd name="connsiteX4" fmla="*/ 5037667 w 6479822"/>
              <a:gd name="connsiteY4" fmla="*/ 6858000 h 6858000"/>
              <a:gd name="connsiteX5" fmla="*/ 4481689 w 6479822"/>
              <a:gd name="connsiteY5" fmla="*/ 6858000 h 6858000"/>
              <a:gd name="connsiteX6" fmla="*/ 711200 w 6479822"/>
              <a:gd name="connsiteY6" fmla="*/ 6858000 h 6858000"/>
              <a:gd name="connsiteX7" fmla="*/ 0 w 64798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9822" h="6858000">
                <a:moveTo>
                  <a:pt x="0" y="0"/>
                </a:moveTo>
                <a:lnTo>
                  <a:pt x="2153356" y="0"/>
                </a:lnTo>
                <a:lnTo>
                  <a:pt x="4481689" y="0"/>
                </a:lnTo>
                <a:lnTo>
                  <a:pt x="6479822" y="0"/>
                </a:lnTo>
                <a:lnTo>
                  <a:pt x="5037667" y="6858000"/>
                </a:lnTo>
                <a:lnTo>
                  <a:pt x="4481689" y="6858000"/>
                </a:lnTo>
                <a:lnTo>
                  <a:pt x="711200"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14904396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12/10/2025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8845392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35511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733522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3527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11236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12/10/2025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pic>
        <p:nvPicPr>
          <p:cNvPr id="7" name="Picture 6">
            <a:extLst>
              <a:ext uri="{FF2B5EF4-FFF2-40B4-BE49-F238E27FC236}">
                <a16:creationId xmlns:a16="http://schemas.microsoft.com/office/drawing/2014/main" id="{F30F6C37-4C05-FE46-A5B0-221F52797511}"/>
              </a:ext>
            </a:extLst>
          </p:cNvPr>
          <p:cNvPicPr>
            <a:picLocks noChangeAspect="1"/>
          </p:cNvPicPr>
          <p:nvPr userDrawn="1"/>
        </p:nvPicPr>
        <p:blipFill>
          <a:blip r:embed="rId13"/>
          <a:stretch>
            <a:fillRect/>
          </a:stretch>
        </p:blipFill>
        <p:spPr>
          <a:xfrm>
            <a:off x="0" y="0"/>
            <a:ext cx="12192000" cy="6858000"/>
          </a:xfrm>
          <a:prstGeom prst="rect">
            <a:avLst/>
          </a:prstGeom>
        </p:spPr>
      </p:pic>
    </p:spTree>
    <p:extLst>
      <p:ext uri="{BB962C8B-B14F-4D97-AF65-F5344CB8AC3E}">
        <p14:creationId xmlns:p14="http://schemas.microsoft.com/office/powerpoint/2010/main" val="23522923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7" r:id="rId6"/>
    <p:sldLayoutId id="2147483668" r:id="rId7"/>
    <p:sldLayoutId id="2147483669" r:id="rId8"/>
    <p:sldLayoutId id="2147483670" r:id="rId9"/>
    <p:sldLayoutId id="2147483671" r:id="rId10"/>
    <p:sldLayoutId id="214748366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media" Target="../media/media2.mov"/><Relationship Id="rId7" Type="http://schemas.openxmlformats.org/officeDocument/2006/relationships/image" Target="../media/image16.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5.png"/><Relationship Id="rId5" Type="http://schemas.openxmlformats.org/officeDocument/2006/relationships/slideLayout" Target="../slideLayouts/slideLayout2.xml"/><Relationship Id="rId4" Type="http://schemas.openxmlformats.org/officeDocument/2006/relationships/video" Target="../media/media2.mov"/></Relationships>
</file>

<file path=ppt/slides/_rels/slide21.xml.rels><?xml version="1.0" encoding="UTF-8" standalone="yes"?>
<Relationships xmlns="http://schemas.openxmlformats.org/package/2006/relationships"><Relationship Id="rId3" Type="http://schemas.microsoft.com/office/2007/relationships/media" Target="../media/media4.mov"/><Relationship Id="rId7" Type="http://schemas.openxmlformats.org/officeDocument/2006/relationships/image" Target="../media/image18.png"/><Relationship Id="rId2" Type="http://schemas.openxmlformats.org/officeDocument/2006/relationships/video" Target="../media/media3.mov"/><Relationship Id="rId1" Type="http://schemas.microsoft.com/office/2007/relationships/media" Target="../media/media3.mov"/><Relationship Id="rId6" Type="http://schemas.openxmlformats.org/officeDocument/2006/relationships/image" Target="../media/image17.png"/><Relationship Id="rId5" Type="http://schemas.openxmlformats.org/officeDocument/2006/relationships/slideLayout" Target="../slideLayouts/slideLayout2.xml"/><Relationship Id="rId4" Type="http://schemas.openxmlformats.org/officeDocument/2006/relationships/video" Target="../media/media4.mov"/></Relationships>
</file>

<file path=ppt/slides/_rels/slide22.xml.rels><?xml version="1.0" encoding="UTF-8" standalone="yes"?>
<Relationships xmlns="http://schemas.openxmlformats.org/package/2006/relationships"><Relationship Id="rId3" Type="http://schemas.microsoft.com/office/2007/relationships/media" Target="../media/media6.mov"/><Relationship Id="rId7" Type="http://schemas.openxmlformats.org/officeDocument/2006/relationships/image" Target="../media/image20.png"/><Relationship Id="rId2" Type="http://schemas.openxmlformats.org/officeDocument/2006/relationships/video" Target="../media/media5.mov"/><Relationship Id="rId1" Type="http://schemas.microsoft.com/office/2007/relationships/media" Target="../media/media5.mov"/><Relationship Id="rId6" Type="http://schemas.openxmlformats.org/officeDocument/2006/relationships/image" Target="../media/image19.png"/><Relationship Id="rId5" Type="http://schemas.openxmlformats.org/officeDocument/2006/relationships/slideLayout" Target="../slideLayouts/slideLayout2.xml"/><Relationship Id="rId4" Type="http://schemas.openxmlformats.org/officeDocument/2006/relationships/video" Target="../media/media6.mov"/></Relationships>
</file>

<file path=ppt/slides/_rels/slide23.xml.rels><?xml version="1.0" encoding="UTF-8" standalone="yes"?>
<Relationships xmlns="http://schemas.openxmlformats.org/package/2006/relationships"><Relationship Id="rId3" Type="http://schemas.openxmlformats.org/officeDocument/2006/relationships/image" Target="../media/image2.emf"/><Relationship Id="rId7" Type="http://schemas.openxmlformats.org/officeDocument/2006/relationships/image" Target="../media/image3.emf"/><Relationship Id="rId2" Type="http://schemas.openxmlformats.org/officeDocument/2006/relationships/notesSlide" Target="../notesSlides/notesSlide18.xml"/><Relationship Id="rId1" Type="http://schemas.openxmlformats.org/officeDocument/2006/relationships/slideLayout" Target="../slideLayouts/slideLayout11.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706C1B0D-9AF3-A24B-97BA-247A372590B4}"/>
              </a:ext>
            </a:extLst>
          </p:cNvPr>
          <p:cNvSpPr txBox="1">
            <a:spLocks/>
          </p:cNvSpPr>
          <p:nvPr/>
        </p:nvSpPr>
        <p:spPr>
          <a:xfrm>
            <a:off x="445478" y="870736"/>
            <a:ext cx="9934010" cy="3202976"/>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7000" b="1">
                <a:solidFill>
                  <a:schemeClr val="bg1"/>
                </a:solidFill>
                <a:latin typeface="Fira Sans" panose="020B0503050000020004" pitchFamily="34" charset="0"/>
                <a:ea typeface="Fira Sans" panose="020B0503050000020004" pitchFamily="34" charset="0"/>
              </a:rPr>
              <a:t>LAMPO: </a:t>
            </a:r>
          </a:p>
          <a:p>
            <a:pPr algn="l"/>
            <a:endParaRPr lang="en-US" sz="7000" b="1">
              <a:solidFill>
                <a:schemeClr val="bg1"/>
              </a:solidFill>
              <a:latin typeface="Fira Sans" panose="020B0503050000020004" pitchFamily="34" charset="0"/>
              <a:ea typeface="Fira Sans" panose="020B0503050000020004" pitchFamily="34" charset="0"/>
            </a:endParaRPr>
          </a:p>
        </p:txBody>
      </p:sp>
      <p:sp>
        <p:nvSpPr>
          <p:cNvPr id="7" name="Title 2">
            <a:extLst>
              <a:ext uri="{FF2B5EF4-FFF2-40B4-BE49-F238E27FC236}">
                <a16:creationId xmlns:a16="http://schemas.microsoft.com/office/drawing/2014/main" id="{6D985502-0B9B-1D48-ADFC-C7DE847F6B46}"/>
              </a:ext>
            </a:extLst>
          </p:cNvPr>
          <p:cNvSpPr txBox="1">
            <a:spLocks/>
          </p:cNvSpPr>
          <p:nvPr/>
        </p:nvSpPr>
        <p:spPr>
          <a:xfrm>
            <a:off x="445477" y="2109663"/>
            <a:ext cx="11027053" cy="725121"/>
          </a:xfrm>
          <a:prstGeom prst="rect">
            <a:avLst/>
          </a:prstGeom>
        </p:spPr>
        <p:txBody>
          <a:bodyPr vert="horz" lIns="91440" tIns="45720" rIns="91440" bIns="45720" rtlCol="0" anchor="t">
            <a:normAutofit fontScale="8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200" b="1">
                <a:solidFill>
                  <a:srgbClr val="FFB71A"/>
                </a:solidFill>
                <a:latin typeface="Fira Sans" panose="020B0503050000020004" pitchFamily="34" charset="0"/>
                <a:ea typeface="Fira Sans" panose="020B0503050000020004" pitchFamily="34" charset="0"/>
              </a:rPr>
              <a:t>Language and Preference-Conditioned Reinforcement Learning Agent</a:t>
            </a:r>
          </a:p>
        </p:txBody>
      </p:sp>
      <p:sp>
        <p:nvSpPr>
          <p:cNvPr id="9" name="TextBox 8">
            <a:extLst>
              <a:ext uri="{FF2B5EF4-FFF2-40B4-BE49-F238E27FC236}">
                <a16:creationId xmlns:a16="http://schemas.microsoft.com/office/drawing/2014/main" id="{8CD8FA52-6BF5-7440-B4A6-C5C8BC4A2923}"/>
              </a:ext>
            </a:extLst>
          </p:cNvPr>
          <p:cNvSpPr txBox="1"/>
          <p:nvPr/>
        </p:nvSpPr>
        <p:spPr>
          <a:xfrm>
            <a:off x="615598" y="5875084"/>
            <a:ext cx="4221023" cy="492443"/>
          </a:xfrm>
          <a:prstGeom prst="rect">
            <a:avLst/>
          </a:prstGeom>
          <a:noFill/>
        </p:spPr>
        <p:txBody>
          <a:bodyPr wrap="square" lIns="0" tIns="0" rIns="0" bIns="0" rtlCol="0" anchor="b">
            <a:spAutoFit/>
          </a:bodyPr>
          <a:lstStyle/>
          <a:p>
            <a:r>
              <a:rPr lang="en-US" sz="1600">
                <a:solidFill>
                  <a:schemeClr val="bg1"/>
                </a:solidFill>
                <a:latin typeface="Fira Sans" panose="020B0503050000020004" pitchFamily="34" charset="0"/>
                <a:ea typeface="Fira Sans" panose="020B0503050000020004" pitchFamily="34" charset="0"/>
              </a:rPr>
              <a:t>Aryan Ramachandra</a:t>
            </a:r>
          </a:p>
          <a:p>
            <a:r>
              <a:rPr lang="en-US" sz="1600">
                <a:solidFill>
                  <a:schemeClr val="bg1"/>
                </a:solidFill>
                <a:latin typeface="Fira Sans" panose="020B0503050000020004" pitchFamily="34" charset="0"/>
                <a:ea typeface="Fira Sans" panose="020B0503050000020004" pitchFamily="34" charset="0"/>
              </a:rPr>
              <a:t>Demetreous Stillman </a:t>
            </a:r>
          </a:p>
        </p:txBody>
      </p:sp>
      <p:pic>
        <p:nvPicPr>
          <p:cNvPr id="10" name="Picture 9">
            <a:extLst>
              <a:ext uri="{FF2B5EF4-FFF2-40B4-BE49-F238E27FC236}">
                <a16:creationId xmlns:a16="http://schemas.microsoft.com/office/drawing/2014/main" id="{ABEC60B4-A413-C345-BC0A-A9F630F09064}"/>
              </a:ext>
            </a:extLst>
          </p:cNvPr>
          <p:cNvPicPr>
            <a:picLocks noChangeAspect="1"/>
          </p:cNvPicPr>
          <p:nvPr/>
        </p:nvPicPr>
        <p:blipFill>
          <a:blip r:embed="rId3"/>
          <a:stretch>
            <a:fillRect/>
          </a:stretch>
        </p:blipFill>
        <p:spPr>
          <a:xfrm>
            <a:off x="596899" y="588585"/>
            <a:ext cx="480996" cy="220785"/>
          </a:xfrm>
          <a:prstGeom prst="rect">
            <a:avLst/>
          </a:prstGeom>
        </p:spPr>
      </p:pic>
      <p:grpSp>
        <p:nvGrpSpPr>
          <p:cNvPr id="8" name="Group 7">
            <a:extLst>
              <a:ext uri="{FF2B5EF4-FFF2-40B4-BE49-F238E27FC236}">
                <a16:creationId xmlns:a16="http://schemas.microsoft.com/office/drawing/2014/main" id="{3D491124-D942-FB49-8DBE-659CE9474D07}"/>
              </a:ext>
            </a:extLst>
          </p:cNvPr>
          <p:cNvGrpSpPr/>
          <p:nvPr/>
        </p:nvGrpSpPr>
        <p:grpSpPr>
          <a:xfrm>
            <a:off x="3944037" y="5457825"/>
            <a:ext cx="8247963" cy="1400175"/>
            <a:chOff x="3944037" y="5457825"/>
            <a:chExt cx="8247963" cy="1400175"/>
          </a:xfrm>
        </p:grpSpPr>
        <p:sp>
          <p:nvSpPr>
            <p:cNvPr id="11" name="Right Triangle 10">
              <a:extLst>
                <a:ext uri="{FF2B5EF4-FFF2-40B4-BE49-F238E27FC236}">
                  <a16:creationId xmlns:a16="http://schemas.microsoft.com/office/drawing/2014/main" id="{F9AFEE6F-9BBC-C54B-B294-22E236AABEC0}"/>
                </a:ext>
              </a:extLst>
            </p:cNvPr>
            <p:cNvSpPr/>
            <p:nvPr/>
          </p:nvSpPr>
          <p:spPr>
            <a:xfrm flipH="1">
              <a:off x="3944037" y="5457825"/>
              <a:ext cx="8247963" cy="1400175"/>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EF3396E8-4FA4-404A-82D9-45DB0CF19497}"/>
                </a:ext>
              </a:extLst>
            </p:cNvPr>
            <p:cNvPicPr>
              <a:picLocks noChangeAspect="1"/>
            </p:cNvPicPr>
            <p:nvPr/>
          </p:nvPicPr>
          <p:blipFill>
            <a:blip r:embed="rId4"/>
            <a:stretch>
              <a:fillRect/>
            </a:stretch>
          </p:blipFill>
          <p:spPr>
            <a:xfrm>
              <a:off x="10379488" y="6123522"/>
              <a:ext cx="1349412" cy="411480"/>
            </a:xfrm>
            <a:prstGeom prst="rect">
              <a:avLst/>
            </a:prstGeom>
          </p:spPr>
        </p:pic>
      </p:grpSp>
    </p:spTree>
    <p:extLst>
      <p:ext uri="{BB962C8B-B14F-4D97-AF65-F5344CB8AC3E}">
        <p14:creationId xmlns:p14="http://schemas.microsoft.com/office/powerpoint/2010/main" val="36782396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MountainCar v0: Pre-RLHF Results</a:t>
            </a:r>
          </a:p>
        </p:txBody>
      </p:sp>
      <p:sp>
        <p:nvSpPr>
          <p:cNvPr id="3" name="Content Placeholder 2"/>
          <p:cNvSpPr>
            <a:spLocks noGrp="1"/>
          </p:cNvSpPr>
          <p:nvPr>
            <p:ph idx="1"/>
          </p:nvPr>
        </p:nvSpPr>
        <p:spPr>
          <a:xfrm>
            <a:off x="838200" y="1825625"/>
            <a:ext cx="3477768" cy="4351338"/>
          </a:xfrm>
        </p:spPr>
        <p:txBody>
          <a:bodyPr>
            <a:normAutofit lnSpcReduction="10000"/>
          </a:bodyPr>
          <a:lstStyle/>
          <a:p>
            <a:pPr>
              <a:defRPr sz="2000"/>
            </a:pPr>
            <a:r>
              <a:rPr>
                <a:solidFill>
                  <a:schemeClr val="bg1"/>
                </a:solidFill>
                <a:latin typeface="Fira Sans" panose="020B0503050000020004" pitchFamily="34" charset="0"/>
              </a:rPr>
              <a:t>Sparse reward environment requires momentum-based strategy.</a:t>
            </a:r>
          </a:p>
          <a:p>
            <a:pPr>
              <a:defRPr sz="2000"/>
            </a:pPr>
            <a:r>
              <a:rPr>
                <a:solidFill>
                  <a:schemeClr val="bg1"/>
                </a:solidFill>
                <a:latin typeface="Fira Sans" panose="020B0503050000020004" pitchFamily="34" charset="0"/>
              </a:rPr>
              <a:t>Performance progression:</a:t>
            </a:r>
            <a:endParaRPr lang="en-US">
              <a:solidFill>
                <a:schemeClr val="bg1"/>
              </a:solidFill>
              <a:latin typeface="Fira Sans" panose="020B0503050000020004" pitchFamily="34" charset="0"/>
            </a:endParaRPr>
          </a:p>
          <a:p>
            <a:pPr lvl="1">
              <a:defRPr sz="2000"/>
            </a:pPr>
            <a:r>
              <a:rPr>
                <a:solidFill>
                  <a:schemeClr val="bg1"/>
                </a:solidFill>
                <a:latin typeface="Fira Sans" panose="020B0503050000020004" pitchFamily="34" charset="0"/>
              </a:rPr>
              <a:t>λ = 0.0 → fails to climb reliably.</a:t>
            </a:r>
            <a:endParaRPr lang="en-US">
              <a:solidFill>
                <a:schemeClr val="bg1"/>
              </a:solidFill>
              <a:latin typeface="Fira Sans" panose="020B0503050000020004" pitchFamily="34" charset="0"/>
            </a:endParaRPr>
          </a:p>
          <a:p>
            <a:pPr lvl="1">
              <a:defRPr sz="2000"/>
            </a:pPr>
            <a:r>
              <a:rPr>
                <a:solidFill>
                  <a:schemeClr val="bg1"/>
                </a:solidFill>
                <a:latin typeface="Fira Sans" panose="020B0503050000020004" pitchFamily="34" charset="0"/>
              </a:rPr>
              <a:t>λ = 0.5 → moderate hill-climbing.</a:t>
            </a:r>
            <a:endParaRPr lang="en-US">
              <a:solidFill>
                <a:schemeClr val="bg1"/>
              </a:solidFill>
              <a:latin typeface="Fira Sans" panose="020B0503050000020004" pitchFamily="34" charset="0"/>
            </a:endParaRPr>
          </a:p>
          <a:p>
            <a:pPr lvl="1">
              <a:defRPr sz="2000"/>
            </a:pPr>
            <a:r>
              <a:rPr>
                <a:solidFill>
                  <a:schemeClr val="bg1"/>
                </a:solidFill>
                <a:latin typeface="Fira Sans" panose="020B0503050000020004" pitchFamily="34" charset="0"/>
              </a:rPr>
              <a:t>λ = 1.0 → aggressive oscillation → ~468 return.</a:t>
            </a:r>
          </a:p>
          <a:p>
            <a:pPr>
              <a:defRPr sz="2000"/>
            </a:pPr>
            <a:r>
              <a:rPr>
                <a:solidFill>
                  <a:schemeClr val="bg1"/>
                </a:solidFill>
                <a:latin typeface="Fira Sans" panose="020B0503050000020004" pitchFamily="34" charset="0"/>
              </a:rPr>
              <a:t>Interpretation: High λ essential for solving MountainCar.</a:t>
            </a:r>
          </a:p>
        </p:txBody>
      </p:sp>
      <p:pic>
        <p:nvPicPr>
          <p:cNvPr id="4" name="Picture 3" descr="main_pareto_mc.png"/>
          <p:cNvPicPr>
            <a:picLocks noChangeAspect="1"/>
          </p:cNvPicPr>
          <p:nvPr/>
        </p:nvPicPr>
        <p:blipFill>
          <a:blip r:embed="rId3"/>
          <a:stretch>
            <a:fillRect/>
          </a:stretch>
        </p:blipFill>
        <p:spPr>
          <a:xfrm>
            <a:off x="4206240" y="2610029"/>
            <a:ext cx="7893298" cy="278253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3AA83C-8A23-AA4A-A11F-DF2EF4879F8B}"/>
              </a:ext>
            </a:extLst>
          </p:cNvPr>
          <p:cNvPicPr>
            <a:picLocks noChangeAspect="1"/>
          </p:cNvPicPr>
          <p:nvPr/>
        </p:nvPicPr>
        <p:blipFill>
          <a:blip r:embed="rId2">
            <a:alphaModFix amt="20000"/>
          </a:blip>
          <a:srcRect t="7797" b="7797"/>
          <a:stretch/>
        </p:blipFill>
        <p:spPr>
          <a:xfrm>
            <a:off x="0" y="0"/>
            <a:ext cx="12192000" cy="6858000"/>
          </a:xfrm>
          <a:prstGeom prst="rect">
            <a:avLst/>
          </a:prstGeom>
        </p:spPr>
      </p:pic>
      <p:grpSp>
        <p:nvGrpSpPr>
          <p:cNvPr id="8" name="Group 7">
            <a:extLst>
              <a:ext uri="{FF2B5EF4-FFF2-40B4-BE49-F238E27FC236}">
                <a16:creationId xmlns:a16="http://schemas.microsoft.com/office/drawing/2014/main" id="{20823985-5B5E-E641-BF9C-F9CEF45B8076}"/>
              </a:ext>
            </a:extLst>
          </p:cNvPr>
          <p:cNvGrpSpPr/>
          <p:nvPr/>
        </p:nvGrpSpPr>
        <p:grpSpPr>
          <a:xfrm>
            <a:off x="3944037" y="5457825"/>
            <a:ext cx="8247963" cy="1400175"/>
            <a:chOff x="3944037" y="5457825"/>
            <a:chExt cx="8247963" cy="1400175"/>
          </a:xfrm>
        </p:grpSpPr>
        <p:sp>
          <p:nvSpPr>
            <p:cNvPr id="10" name="Right Triangle 9">
              <a:extLst>
                <a:ext uri="{FF2B5EF4-FFF2-40B4-BE49-F238E27FC236}">
                  <a16:creationId xmlns:a16="http://schemas.microsoft.com/office/drawing/2014/main" id="{75D9BD85-1116-6D40-B6BB-3935D5F301D2}"/>
                </a:ext>
              </a:extLst>
            </p:cNvPr>
            <p:cNvSpPr/>
            <p:nvPr/>
          </p:nvSpPr>
          <p:spPr>
            <a:xfrm flipH="1">
              <a:off x="3944037" y="5457825"/>
              <a:ext cx="8247963" cy="1400175"/>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8B131E95-3688-4B4B-848E-8F82531630BD}"/>
                </a:ext>
              </a:extLst>
            </p:cNvPr>
            <p:cNvPicPr>
              <a:picLocks noChangeAspect="1"/>
            </p:cNvPicPr>
            <p:nvPr/>
          </p:nvPicPr>
          <p:blipFill>
            <a:blip r:embed="rId3"/>
            <a:stretch>
              <a:fillRect/>
            </a:stretch>
          </p:blipFill>
          <p:spPr>
            <a:xfrm>
              <a:off x="10379488" y="6123522"/>
              <a:ext cx="1349412" cy="411480"/>
            </a:xfrm>
            <a:prstGeom prst="rect">
              <a:avLst/>
            </a:prstGeom>
          </p:spPr>
        </p:pic>
      </p:grpSp>
      <p:sp>
        <p:nvSpPr>
          <p:cNvPr id="9" name="Title 2">
            <a:extLst>
              <a:ext uri="{FF2B5EF4-FFF2-40B4-BE49-F238E27FC236}">
                <a16:creationId xmlns:a16="http://schemas.microsoft.com/office/drawing/2014/main" id="{31D01060-1713-6742-A45B-54BEA68320B7}"/>
              </a:ext>
            </a:extLst>
          </p:cNvPr>
          <p:cNvSpPr txBox="1">
            <a:spLocks/>
          </p:cNvSpPr>
          <p:nvPr/>
        </p:nvSpPr>
        <p:spPr>
          <a:xfrm>
            <a:off x="1548770" y="3103575"/>
            <a:ext cx="8783582" cy="1550992"/>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400" b="1">
                <a:solidFill>
                  <a:schemeClr val="bg1"/>
                </a:solidFill>
                <a:latin typeface="Fira Sans" panose="020B0503050000020004" pitchFamily="34" charset="0"/>
                <a:ea typeface="Fira Sans" panose="020B0503050000020004" pitchFamily="34" charset="0"/>
              </a:rPr>
              <a:t>RLHF Analysis</a:t>
            </a:r>
          </a:p>
        </p:txBody>
      </p:sp>
      <p:pic>
        <p:nvPicPr>
          <p:cNvPr id="12" name="Picture 11">
            <a:extLst>
              <a:ext uri="{FF2B5EF4-FFF2-40B4-BE49-F238E27FC236}">
                <a16:creationId xmlns:a16="http://schemas.microsoft.com/office/drawing/2014/main" id="{71B67210-91E4-6144-9FFF-436E19D0E76B}"/>
              </a:ext>
            </a:extLst>
          </p:cNvPr>
          <p:cNvPicPr>
            <a:picLocks noChangeAspect="1"/>
          </p:cNvPicPr>
          <p:nvPr/>
        </p:nvPicPr>
        <p:blipFill>
          <a:blip r:embed="rId4"/>
          <a:stretch>
            <a:fillRect/>
          </a:stretch>
        </p:blipFill>
        <p:spPr>
          <a:xfrm>
            <a:off x="5700063" y="2724464"/>
            <a:ext cx="480996" cy="220785"/>
          </a:xfrm>
          <a:prstGeom prst="rect">
            <a:avLst/>
          </a:prstGeom>
        </p:spPr>
      </p:pic>
    </p:spTree>
    <p:extLst>
      <p:ext uri="{BB962C8B-B14F-4D97-AF65-F5344CB8AC3E}">
        <p14:creationId xmlns:p14="http://schemas.microsoft.com/office/powerpoint/2010/main" val="2233467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sz="4000" b="1">
                <a:solidFill>
                  <a:schemeClr val="bg1"/>
                </a:solidFill>
                <a:latin typeface="Fira Sans" panose="020B0503050000020004" pitchFamily="34" charset="0"/>
              </a:rPr>
              <a:t>Human Preference Dataset (Pre-RLHF)</a:t>
            </a:r>
          </a:p>
        </p:txBody>
      </p:sp>
      <p:sp>
        <p:nvSpPr>
          <p:cNvPr id="3" name="Content Placeholder 2"/>
          <p:cNvSpPr>
            <a:spLocks noGrp="1"/>
          </p:cNvSpPr>
          <p:nvPr>
            <p:ph idx="1"/>
          </p:nvPr>
        </p:nvSpPr>
        <p:spPr>
          <a:xfrm>
            <a:off x="838200" y="1825625"/>
            <a:ext cx="3819144" cy="4351338"/>
          </a:xfrm>
        </p:spPr>
        <p:txBody>
          <a:bodyPr>
            <a:normAutofit fontScale="92500" lnSpcReduction="10000"/>
          </a:bodyPr>
          <a:lstStyle/>
          <a:p>
            <a:pPr>
              <a:defRPr sz="2000"/>
            </a:pPr>
            <a:r>
              <a:rPr>
                <a:solidFill>
                  <a:schemeClr val="bg1"/>
                </a:solidFill>
                <a:latin typeface="Fira Sans" panose="020B0503050000020004" pitchFamily="34" charset="0"/>
              </a:rPr>
              <a:t>Pairwise comparisons collected across environments.</a:t>
            </a:r>
          </a:p>
          <a:p>
            <a:pPr>
              <a:defRPr sz="2000"/>
            </a:pPr>
            <a:r>
              <a:rPr>
                <a:solidFill>
                  <a:schemeClr val="bg1"/>
                </a:solidFill>
                <a:latin typeface="Fira Sans" panose="020B0503050000020004" pitchFamily="34" charset="0"/>
              </a:rPr>
              <a:t>Preference counts:</a:t>
            </a:r>
          </a:p>
          <a:p>
            <a:pPr>
              <a:defRPr sz="2000"/>
            </a:pPr>
            <a:r>
              <a:rPr>
                <a:solidFill>
                  <a:schemeClr val="bg1"/>
                </a:solidFill>
                <a:latin typeface="Fira Sans" panose="020B0503050000020004" pitchFamily="34" charset="0"/>
              </a:rPr>
              <a:t> • B preferred: 45.5 percent</a:t>
            </a:r>
          </a:p>
          <a:p>
            <a:pPr>
              <a:defRPr sz="2000"/>
            </a:pPr>
            <a:r>
              <a:rPr>
                <a:solidFill>
                  <a:schemeClr val="bg1"/>
                </a:solidFill>
                <a:latin typeface="Fira Sans" panose="020B0503050000020004" pitchFamily="34" charset="0"/>
              </a:rPr>
              <a:t> • A preferred: 36.4 percent</a:t>
            </a:r>
          </a:p>
          <a:p>
            <a:pPr>
              <a:defRPr sz="2000"/>
            </a:pPr>
            <a:r>
              <a:rPr>
                <a:solidFill>
                  <a:schemeClr val="bg1"/>
                </a:solidFill>
                <a:latin typeface="Fira Sans" panose="020B0503050000020004" pitchFamily="34" charset="0"/>
              </a:rPr>
              <a:t> • Tie: 18.2 percent</a:t>
            </a:r>
          </a:p>
          <a:p>
            <a:pPr>
              <a:defRPr sz="2000"/>
            </a:pPr>
            <a:r>
              <a:rPr>
                <a:solidFill>
                  <a:schemeClr val="bg1"/>
                </a:solidFill>
                <a:latin typeface="Fira Sans" panose="020B0503050000020004" pitchFamily="34" charset="0"/>
              </a:rPr>
              <a:t>Environment trends:</a:t>
            </a:r>
          </a:p>
          <a:p>
            <a:pPr>
              <a:defRPr sz="2000"/>
            </a:pPr>
            <a:r>
              <a:rPr>
                <a:solidFill>
                  <a:schemeClr val="bg1"/>
                </a:solidFill>
                <a:latin typeface="Fira Sans" panose="020B0503050000020004" pitchFamily="34" charset="0"/>
              </a:rPr>
              <a:t> • CartPole: mixed preferences</a:t>
            </a:r>
          </a:p>
          <a:p>
            <a:pPr>
              <a:defRPr sz="2000"/>
            </a:pPr>
            <a:r>
              <a:rPr>
                <a:solidFill>
                  <a:schemeClr val="bg1"/>
                </a:solidFill>
                <a:latin typeface="Fira Sans" panose="020B0503050000020004" pitchFamily="34" charset="0"/>
              </a:rPr>
              <a:t> • LunarLander: preference for smooth/safe landings</a:t>
            </a:r>
          </a:p>
          <a:p>
            <a:pPr>
              <a:defRPr sz="2000"/>
            </a:pPr>
            <a:r>
              <a:rPr>
                <a:solidFill>
                  <a:schemeClr val="bg1"/>
                </a:solidFill>
                <a:latin typeface="Fira Sans" panose="020B0503050000020004" pitchFamily="34" charset="0"/>
              </a:rPr>
              <a:t> • MountainCar: preference for fast momentum behaviors</a:t>
            </a:r>
          </a:p>
        </p:txBody>
      </p:sp>
      <p:pic>
        <p:nvPicPr>
          <p:cNvPr id="4" name="Picture 3" descr="preference_analysis (3).png"/>
          <p:cNvPicPr>
            <a:picLocks noChangeAspect="1"/>
          </p:cNvPicPr>
          <p:nvPr/>
        </p:nvPicPr>
        <p:blipFill>
          <a:blip r:embed="rId3"/>
          <a:stretch>
            <a:fillRect/>
          </a:stretch>
        </p:blipFill>
        <p:spPr>
          <a:xfrm>
            <a:off x="4657344" y="1651397"/>
            <a:ext cx="7315200" cy="452556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Annotator Behavior &amp; Safety–Speed Patterns</a:t>
            </a:r>
          </a:p>
        </p:txBody>
      </p:sp>
      <p:sp>
        <p:nvSpPr>
          <p:cNvPr id="3" name="Content Placeholder 2"/>
          <p:cNvSpPr>
            <a:spLocks noGrp="1"/>
          </p:cNvSpPr>
          <p:nvPr>
            <p:ph idx="1"/>
          </p:nvPr>
        </p:nvSpPr>
        <p:spPr>
          <a:xfrm>
            <a:off x="838200" y="1825625"/>
            <a:ext cx="4222898" cy="4351338"/>
          </a:xfrm>
        </p:spPr>
        <p:txBody>
          <a:bodyPr/>
          <a:lstStyle/>
          <a:p>
            <a:pPr>
              <a:defRPr sz="2000"/>
            </a:pPr>
            <a:r>
              <a:rPr lang="en-US">
                <a:solidFill>
                  <a:schemeClr val="bg1"/>
                </a:solidFill>
                <a:latin typeface="Fira Sans" panose="020B0503050000020004" pitchFamily="34" charset="0"/>
              </a:rPr>
              <a:t>Annotator A: prefers safer trajectories; more ties.</a:t>
            </a:r>
          </a:p>
          <a:p>
            <a:pPr>
              <a:defRPr sz="2000"/>
            </a:pPr>
            <a:r>
              <a:rPr lang="en-US">
                <a:solidFill>
                  <a:schemeClr val="bg1"/>
                </a:solidFill>
                <a:latin typeface="Fira Sans" panose="020B0503050000020004" pitchFamily="34" charset="0"/>
              </a:rPr>
              <a:t>Annotator D: prefers faster aggressive trajectories.</a:t>
            </a:r>
          </a:p>
          <a:p>
            <a:pPr>
              <a:defRPr sz="2000"/>
            </a:pPr>
            <a:r>
              <a:rPr lang="en-US">
                <a:solidFill>
                  <a:schemeClr val="bg1"/>
                </a:solidFill>
                <a:latin typeface="Fira Sans" panose="020B0503050000020004" pitchFamily="34" charset="0"/>
              </a:rPr>
              <a:t>Preference correlation:</a:t>
            </a:r>
          </a:p>
          <a:p>
            <a:pPr>
              <a:defRPr sz="2000"/>
            </a:pPr>
            <a:r>
              <a:rPr lang="en-US">
                <a:solidFill>
                  <a:schemeClr val="bg1"/>
                </a:solidFill>
                <a:latin typeface="Fira Sans" panose="020B0503050000020004" pitchFamily="34" charset="0"/>
              </a:rPr>
              <a:t> • Preferred = safer </a:t>
            </a:r>
            <a:r>
              <a:rPr lang="en-US">
                <a:solidFill>
                  <a:schemeClr val="bg1"/>
                </a:solidFill>
                <a:latin typeface="Fira Sans" panose="020B0503050000020004" pitchFamily="34" charset="0"/>
                <a:sym typeface="Wingdings" pitchFamily="2" charset="2"/>
              </a:rPr>
              <a:t></a:t>
            </a:r>
            <a:r>
              <a:rPr lang="en-US">
                <a:solidFill>
                  <a:schemeClr val="bg1"/>
                </a:solidFill>
                <a:latin typeface="Fira Sans" panose="020B0503050000020004" pitchFamily="34" charset="0"/>
              </a:rPr>
              <a:t> 54%</a:t>
            </a:r>
          </a:p>
          <a:p>
            <a:pPr>
              <a:defRPr sz="2000"/>
            </a:pPr>
            <a:r>
              <a:rPr lang="en-US">
                <a:solidFill>
                  <a:schemeClr val="bg1"/>
                </a:solidFill>
                <a:latin typeface="Fira Sans" panose="020B0503050000020004" pitchFamily="34" charset="0"/>
              </a:rPr>
              <a:t> • Preferred = faster </a:t>
            </a:r>
            <a:r>
              <a:rPr lang="en-US">
                <a:solidFill>
                  <a:schemeClr val="bg1"/>
                </a:solidFill>
                <a:latin typeface="Fira Sans" panose="020B0503050000020004" pitchFamily="34" charset="0"/>
                <a:sym typeface="Wingdings" pitchFamily="2" charset="2"/>
              </a:rPr>
              <a:t></a:t>
            </a:r>
            <a:r>
              <a:rPr lang="en-US">
                <a:solidFill>
                  <a:schemeClr val="bg1"/>
                </a:solidFill>
                <a:latin typeface="Fira Sans" panose="020B0503050000020004" pitchFamily="34" charset="0"/>
              </a:rPr>
              <a:t> 60.1%</a:t>
            </a:r>
          </a:p>
          <a:p>
            <a:pPr>
              <a:defRPr sz="2000"/>
            </a:pPr>
            <a:r>
              <a:rPr lang="en-US">
                <a:solidFill>
                  <a:schemeClr val="bg1"/>
                </a:solidFill>
                <a:latin typeface="Fira Sans" panose="020B0503050000020004" pitchFamily="34" charset="0"/>
              </a:rPr>
              <a:t> • Safety &amp; speed align only 27.3%</a:t>
            </a:r>
          </a:p>
          <a:p>
            <a:pPr>
              <a:defRPr sz="2000"/>
            </a:pPr>
            <a:r>
              <a:rPr lang="en-US">
                <a:solidFill>
                  <a:schemeClr val="bg1"/>
                </a:solidFill>
                <a:latin typeface="Fira Sans" panose="020B0503050000020004" pitchFamily="34" charset="0"/>
              </a:rPr>
              <a:t>Conclusion: Human preferences vary → RLHF becomes necessary.</a:t>
            </a:r>
          </a:p>
        </p:txBody>
      </p:sp>
      <p:pic>
        <p:nvPicPr>
          <p:cNvPr id="6" name="Content Placeholder 3" descr="inter_annotator_agreement (3).png"/>
          <p:cNvPicPr>
            <a:picLocks noChangeAspect="1"/>
          </p:cNvPicPr>
          <p:nvPr/>
        </p:nvPicPr>
        <p:blipFill>
          <a:blip r:embed="rId3"/>
          <a:stretch>
            <a:fillRect/>
          </a:stretch>
        </p:blipFill>
        <p:spPr>
          <a:xfrm>
            <a:off x="5061098" y="2674585"/>
            <a:ext cx="6988277" cy="231350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RLHF Pipeline for LAMPO</a:t>
            </a:r>
          </a:p>
        </p:txBody>
      </p:sp>
      <p:sp>
        <p:nvSpPr>
          <p:cNvPr id="3" name="Content Placeholder 2"/>
          <p:cNvSpPr>
            <a:spLocks noGrp="1"/>
          </p:cNvSpPr>
          <p:nvPr>
            <p:ph idx="1"/>
          </p:nvPr>
        </p:nvSpPr>
        <p:spPr>
          <a:xfrm>
            <a:off x="838200" y="1825625"/>
            <a:ext cx="10898056" cy="4672663"/>
          </a:xfrm>
        </p:spPr>
        <p:txBody>
          <a:bodyPr vert="horz" lIns="91440" tIns="45720" rIns="91440" bIns="45720" rtlCol="0" anchor="t">
            <a:normAutofit fontScale="92500" lnSpcReduction="10000"/>
          </a:bodyPr>
          <a:lstStyle/>
          <a:p>
            <a:pPr marL="0" indent="0">
              <a:buNone/>
            </a:pPr>
            <a:r>
              <a:rPr>
                <a:solidFill>
                  <a:schemeClr val="bg1"/>
                </a:solidFill>
              </a:rPr>
              <a:t>RLHF stages in this project:</a:t>
            </a:r>
            <a:endParaRPr lang="en-US">
              <a:solidFill>
                <a:schemeClr val="bg1"/>
              </a:solidFill>
            </a:endParaRPr>
          </a:p>
          <a:p>
            <a:pPr marL="514350" indent="-514350">
              <a:buAutoNum type="arabicPeriod"/>
            </a:pPr>
            <a:r>
              <a:rPr>
                <a:solidFill>
                  <a:schemeClr val="bg1"/>
                </a:solidFill>
              </a:rPr>
              <a:t>Collect human preferences via trajectory pair comparisons.</a:t>
            </a:r>
            <a:endParaRPr lang="en-US">
              <a:solidFill>
                <a:schemeClr val="bg1"/>
              </a:solidFill>
            </a:endParaRPr>
          </a:p>
          <a:p>
            <a:pPr marL="514350" indent="-514350">
              <a:buAutoNum type="arabicPeriod"/>
            </a:pPr>
            <a:r>
              <a:rPr>
                <a:solidFill>
                  <a:schemeClr val="bg1"/>
                </a:solidFill>
              </a:rPr>
              <a:t>Train a reward model on those comparisons.</a:t>
            </a:r>
            <a:endParaRPr lang="en-US">
              <a:solidFill>
                <a:schemeClr val="bg1"/>
              </a:solidFill>
            </a:endParaRPr>
          </a:p>
          <a:p>
            <a:pPr marL="514350" indent="-514350">
              <a:buAutoNum type="arabicPeriod"/>
            </a:pPr>
            <a:r>
              <a:rPr>
                <a:solidFill>
                  <a:schemeClr val="bg1"/>
                </a:solidFill>
              </a:rPr>
              <a:t>Evaluate the reward model (accuracy, calibration, confusion matrix).</a:t>
            </a:r>
            <a:endParaRPr lang="en-US">
              <a:solidFill>
                <a:schemeClr val="bg1"/>
              </a:solidFill>
            </a:endParaRPr>
          </a:p>
          <a:p>
            <a:pPr marL="514350" indent="-514350">
              <a:buAutoNum type="arabicPeriod"/>
            </a:pPr>
            <a:r>
              <a:rPr>
                <a:solidFill>
                  <a:schemeClr val="bg1"/>
                </a:solidFill>
              </a:rPr>
              <a:t>Fine tune the policy using the learned reward.</a:t>
            </a:r>
            <a:endParaRPr lang="en-US">
              <a:solidFill>
                <a:schemeClr val="bg1"/>
              </a:solidFill>
            </a:endParaRPr>
          </a:p>
          <a:p>
            <a:pPr marL="514350" indent="-514350">
              <a:buAutoNum type="arabicPeriod"/>
            </a:pPr>
            <a:r>
              <a:rPr>
                <a:solidFill>
                  <a:schemeClr val="bg1"/>
                </a:solidFill>
              </a:rPr>
              <a:t>Compare pre and post RLHF performance across λ values.</a:t>
            </a:r>
          </a:p>
          <a:p>
            <a:endParaRPr>
              <a:solidFill>
                <a:schemeClr val="bg1"/>
              </a:solidFill>
            </a:endParaRPr>
          </a:p>
          <a:p>
            <a:r>
              <a:rPr>
                <a:solidFill>
                  <a:schemeClr val="bg1"/>
                </a:solidFill>
              </a:rPr>
              <a:t>Effects on the agent:</a:t>
            </a:r>
            <a:endParaRPr lang="en-US">
              <a:solidFill>
                <a:schemeClr val="bg1"/>
              </a:solidFill>
            </a:endParaRPr>
          </a:p>
          <a:p>
            <a:pPr lvl="1"/>
            <a:r>
              <a:rPr sz="2600">
                <a:solidFill>
                  <a:schemeClr val="bg1"/>
                </a:solidFill>
              </a:rPr>
              <a:t>Updates policy gradients based on human chosen trajectories.</a:t>
            </a:r>
            <a:endParaRPr lang="en-US" sz="2600">
              <a:solidFill>
                <a:schemeClr val="bg1"/>
              </a:solidFill>
              <a:ea typeface="Calibri"/>
              <a:cs typeface="Calibri"/>
            </a:endParaRPr>
          </a:p>
          <a:p>
            <a:pPr lvl="1"/>
            <a:r>
              <a:rPr sz="2600">
                <a:solidFill>
                  <a:schemeClr val="bg1"/>
                </a:solidFill>
              </a:rPr>
              <a:t>Re-shapes the reward landscape when environment reward disagrees.</a:t>
            </a:r>
            <a:endParaRPr lang="en-US" sz="2600">
              <a:solidFill>
                <a:schemeClr val="bg1"/>
              </a:solidFill>
              <a:ea typeface="Calibri"/>
              <a:cs typeface="Calibri"/>
            </a:endParaRPr>
          </a:p>
          <a:p>
            <a:pPr lvl="1"/>
            <a:r>
              <a:rPr sz="2600">
                <a:solidFill>
                  <a:schemeClr val="bg1"/>
                </a:solidFill>
              </a:rPr>
              <a:t>Produces smoother and more interpretable behaviors.</a:t>
            </a:r>
            <a:endParaRPr sz="2600">
              <a:solidFill>
                <a:schemeClr val="bg1"/>
              </a:solidFill>
              <a:ea typeface="Calibri"/>
              <a:cs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CartPole-v1: Post RLHF Results</a:t>
            </a:r>
          </a:p>
        </p:txBody>
      </p:sp>
      <p:sp>
        <p:nvSpPr>
          <p:cNvPr id="3" name="Content Placeholder 2"/>
          <p:cNvSpPr>
            <a:spLocks noGrp="1"/>
          </p:cNvSpPr>
          <p:nvPr>
            <p:ph idx="1"/>
          </p:nvPr>
        </p:nvSpPr>
        <p:spPr>
          <a:xfrm>
            <a:off x="838200" y="1825625"/>
            <a:ext cx="5416296" cy="4663482"/>
          </a:xfrm>
        </p:spPr>
        <p:txBody>
          <a:bodyPr vert="horz" lIns="91440" tIns="45720" rIns="91440" bIns="45720" rtlCol="0" anchor="t">
            <a:normAutofit fontScale="92500" lnSpcReduction="10000"/>
          </a:bodyPr>
          <a:lstStyle/>
          <a:p>
            <a:r>
              <a:rPr sz="2000">
                <a:solidFill>
                  <a:schemeClr val="bg1"/>
                </a:solidFill>
                <a:latin typeface="Fira Sans" panose="020B0503050000020004" pitchFamily="34" charset="0"/>
              </a:rPr>
              <a:t>Performance changes after RLHF:</a:t>
            </a:r>
            <a:endParaRPr lang="en-US" sz="2000">
              <a:solidFill>
                <a:schemeClr val="bg1"/>
              </a:solidFill>
              <a:latin typeface="Fira Sans" panose="020B0503050000020004" pitchFamily="34" charset="0"/>
            </a:endParaRPr>
          </a:p>
          <a:p>
            <a:pPr lvl="1"/>
            <a:r>
              <a:rPr sz="1600">
                <a:solidFill>
                  <a:schemeClr val="bg1"/>
                </a:solidFill>
                <a:latin typeface="Fira Sans" panose="020B0503050000020004" pitchFamily="34" charset="0"/>
              </a:rPr>
              <a:t>Speed reward (λ = 1.0): +0.0%.</a:t>
            </a:r>
            <a:endParaRPr lang="en-US" sz="16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Safety reward (λ = 0.0): −105.9%.</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Combined reward (averaged over λ): +20.5%.</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Environment reward (averaged over λ): +8.7%.</a:t>
            </a:r>
          </a:p>
          <a:p>
            <a:endParaRPr sz="2000">
              <a:solidFill>
                <a:schemeClr val="bg1"/>
              </a:solidFill>
              <a:latin typeface="Fira Sans" panose="020B0503050000020004" pitchFamily="34" charset="0"/>
            </a:endParaRPr>
          </a:p>
          <a:p>
            <a:r>
              <a:rPr sz="2000">
                <a:solidFill>
                  <a:schemeClr val="bg1"/>
                </a:solidFill>
                <a:latin typeface="Fira Sans" panose="020B0503050000020004" pitchFamily="34" charset="0"/>
              </a:rPr>
              <a:t>Interpretation:</a:t>
            </a:r>
            <a:endParaRPr lang="en-US" sz="2000">
              <a:solidFill>
                <a:schemeClr val="bg1"/>
              </a:solidFill>
              <a:latin typeface="Fira Sans" panose="020B0503050000020004" pitchFamily="34" charset="0"/>
            </a:endParaRPr>
          </a:p>
          <a:p>
            <a:pPr lvl="1"/>
            <a:r>
              <a:rPr sz="1900">
                <a:solidFill>
                  <a:schemeClr val="bg1"/>
                </a:solidFill>
                <a:latin typeface="Fira Sans"/>
              </a:rPr>
              <a:t>CartPole was essentially solved before RLHF, so there is little room for improvement.</a:t>
            </a:r>
            <a:endParaRPr lang="en-US" sz="1900">
              <a:solidFill>
                <a:schemeClr val="bg1"/>
              </a:solidFill>
              <a:latin typeface="Fira Sans"/>
            </a:endParaRPr>
          </a:p>
          <a:p>
            <a:pPr lvl="1"/>
            <a:r>
              <a:rPr sz="2000">
                <a:solidFill>
                  <a:schemeClr val="bg1"/>
                </a:solidFill>
                <a:latin typeface="Fira Sans" panose="020B0503050000020004" pitchFamily="34" charset="0"/>
              </a:rPr>
              <a:t>Human preferences are noisy because almost all trajectories succeed.</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RLHF mainly tweaks style slightly while preserving near perfect performance.</a:t>
            </a:r>
          </a:p>
        </p:txBody>
      </p:sp>
      <p:pic>
        <p:nvPicPr>
          <p:cNvPr id="4" name="Picture 3" descr="rlhf_comparison_CartPole_v1 (1).png"/>
          <p:cNvPicPr>
            <a:picLocks noChangeAspect="1"/>
          </p:cNvPicPr>
          <p:nvPr/>
        </p:nvPicPr>
        <p:blipFill>
          <a:blip r:embed="rId3"/>
          <a:stretch>
            <a:fillRect/>
          </a:stretch>
        </p:blipFill>
        <p:spPr>
          <a:xfrm>
            <a:off x="6254496" y="2179768"/>
            <a:ext cx="5819787" cy="364305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LunarLander-v3: Post RLHF Results</a:t>
            </a:r>
          </a:p>
        </p:txBody>
      </p:sp>
      <p:sp>
        <p:nvSpPr>
          <p:cNvPr id="3" name="Content Placeholder 2"/>
          <p:cNvSpPr>
            <a:spLocks noGrp="1"/>
          </p:cNvSpPr>
          <p:nvPr>
            <p:ph idx="1"/>
          </p:nvPr>
        </p:nvSpPr>
        <p:spPr>
          <a:xfrm>
            <a:off x="838200" y="1825625"/>
            <a:ext cx="5562600" cy="4351338"/>
          </a:xfrm>
        </p:spPr>
        <p:txBody>
          <a:bodyPr>
            <a:normAutofit lnSpcReduction="10000"/>
          </a:bodyPr>
          <a:lstStyle/>
          <a:p>
            <a:r>
              <a:rPr sz="2000">
                <a:solidFill>
                  <a:schemeClr val="bg1"/>
                </a:solidFill>
                <a:latin typeface="Fira Sans" panose="020B0503050000020004" pitchFamily="34" charset="0"/>
              </a:rPr>
              <a:t>Performance changes after RLHF:</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Speed reward: +31.6%.</a:t>
            </a:r>
          </a:p>
          <a:p>
            <a:pPr lvl="1"/>
            <a:r>
              <a:rPr sz="2000">
                <a:solidFill>
                  <a:schemeClr val="bg1"/>
                </a:solidFill>
                <a:latin typeface="Fira Sans" panose="020B0503050000020004" pitchFamily="34" charset="0"/>
              </a:rPr>
              <a:t>Safety reward: −24.0%.</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Combined reward: +31.7%.</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Environment reward: +281.1%.</a:t>
            </a:r>
          </a:p>
          <a:p>
            <a:endParaRPr sz="2000">
              <a:solidFill>
                <a:schemeClr val="bg1"/>
              </a:solidFill>
              <a:latin typeface="Fira Sans" panose="020B0503050000020004" pitchFamily="34" charset="0"/>
            </a:endParaRPr>
          </a:p>
          <a:p>
            <a:r>
              <a:rPr sz="2000">
                <a:solidFill>
                  <a:schemeClr val="bg1"/>
                </a:solidFill>
                <a:latin typeface="Fira Sans" panose="020B0503050000020004" pitchFamily="34" charset="0"/>
              </a:rPr>
              <a:t>Interpretation:</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RLHF strongly improves landing quality while still allowing fast trajectories.</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Human labels favor smooth controlled descents with fewer crashes.</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This is the environment where RLHF has the most visible impact.</a:t>
            </a:r>
          </a:p>
        </p:txBody>
      </p:sp>
      <p:pic>
        <p:nvPicPr>
          <p:cNvPr id="4" name="Picture 3" descr="rlhf_comparison_LunarLander_v3 (1).png"/>
          <p:cNvPicPr>
            <a:picLocks noChangeAspect="1"/>
          </p:cNvPicPr>
          <p:nvPr/>
        </p:nvPicPr>
        <p:blipFill>
          <a:blip r:embed="rId3"/>
          <a:stretch>
            <a:fillRect/>
          </a:stretch>
        </p:blipFill>
        <p:spPr>
          <a:xfrm>
            <a:off x="6644640" y="1828800"/>
            <a:ext cx="5177266" cy="32004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MountainCar-v0: Post RLHF Results</a:t>
            </a:r>
          </a:p>
        </p:txBody>
      </p:sp>
      <p:sp>
        <p:nvSpPr>
          <p:cNvPr id="3" name="Content Placeholder 2"/>
          <p:cNvSpPr>
            <a:spLocks noGrp="1"/>
          </p:cNvSpPr>
          <p:nvPr>
            <p:ph idx="1"/>
          </p:nvPr>
        </p:nvSpPr>
        <p:spPr>
          <a:xfrm>
            <a:off x="838200" y="1825625"/>
            <a:ext cx="5538216" cy="4351338"/>
          </a:xfrm>
        </p:spPr>
        <p:txBody>
          <a:bodyPr>
            <a:normAutofit fontScale="92500" lnSpcReduction="10000"/>
          </a:bodyPr>
          <a:lstStyle/>
          <a:p>
            <a:r>
              <a:rPr sz="2000">
                <a:solidFill>
                  <a:schemeClr val="bg1"/>
                </a:solidFill>
                <a:latin typeface="Fira Sans" panose="020B0503050000020004" pitchFamily="34" charset="0"/>
              </a:rPr>
              <a:t>Performance changes after RLHF:</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Speed reward: −31.7%</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Safety reward: +97.3%</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Combined reward: +33.6%</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Environment reward: −7.6%</a:t>
            </a:r>
          </a:p>
          <a:p>
            <a:pPr marL="0" indent="0">
              <a:buNone/>
            </a:pPr>
            <a:endParaRPr sz="2000">
              <a:solidFill>
                <a:schemeClr val="bg1"/>
              </a:solidFill>
              <a:latin typeface="Fira Sans" panose="020B0503050000020004" pitchFamily="34" charset="0"/>
            </a:endParaRPr>
          </a:p>
          <a:p>
            <a:r>
              <a:rPr sz="2000">
                <a:solidFill>
                  <a:schemeClr val="bg1"/>
                </a:solidFill>
                <a:latin typeface="Fira Sans" panose="020B0503050000020004" pitchFamily="34" charset="0"/>
              </a:rPr>
              <a:t>Interpretation:</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Successful MountainCar runs require aggressive back and forth oscillation.</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Humans often preferred trajectories that looked more controlled and less risky.</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RLHF therefore makes the agent safer and smoother, but sometimes at the cost of raw task reward.</a:t>
            </a:r>
          </a:p>
        </p:txBody>
      </p:sp>
      <p:pic>
        <p:nvPicPr>
          <p:cNvPr id="4" name="Picture 3" descr="rlhf_comparison_MountainCar_v0 (1).png"/>
          <p:cNvPicPr>
            <a:picLocks noChangeAspect="1"/>
          </p:cNvPicPr>
          <p:nvPr/>
        </p:nvPicPr>
        <p:blipFill>
          <a:blip r:embed="rId3"/>
          <a:stretch>
            <a:fillRect/>
          </a:stretch>
        </p:blipFill>
        <p:spPr>
          <a:xfrm>
            <a:off x="6376416" y="2297827"/>
            <a:ext cx="5511375" cy="3406934"/>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RLHF Impact on Pareto Frontiers</a:t>
            </a:r>
          </a:p>
        </p:txBody>
      </p:sp>
      <p:sp>
        <p:nvSpPr>
          <p:cNvPr id="3" name="Content Placeholder 2"/>
          <p:cNvSpPr>
            <a:spLocks noGrp="1"/>
          </p:cNvSpPr>
          <p:nvPr>
            <p:ph idx="1"/>
          </p:nvPr>
        </p:nvSpPr>
        <p:spPr>
          <a:xfrm>
            <a:off x="838200" y="1825625"/>
            <a:ext cx="4916424" cy="4351338"/>
          </a:xfrm>
        </p:spPr>
        <p:txBody>
          <a:bodyPr>
            <a:normAutofit/>
          </a:bodyPr>
          <a:lstStyle/>
          <a:p>
            <a:r>
              <a:rPr sz="2000">
                <a:solidFill>
                  <a:schemeClr val="bg1"/>
                </a:solidFill>
                <a:latin typeface="Fira Sans" panose="020B0503050000020004" pitchFamily="34" charset="0"/>
              </a:rPr>
              <a:t>Changes to the speed–safety frontier:</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LunarLander-v3: frontier shifts upward and to the right, indicating better tradeoffs.</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MountainCar-v0: frontier becomes more compact, reflecting safer but less extreme policies.</a:t>
            </a:r>
            <a:endParaRPr lang="en-US" sz="2000">
              <a:solidFill>
                <a:schemeClr val="bg1"/>
              </a:solidFill>
              <a:latin typeface="Fira Sans" panose="020B0503050000020004" pitchFamily="34" charset="0"/>
            </a:endParaRPr>
          </a:p>
          <a:p>
            <a:pPr lvl="1"/>
            <a:r>
              <a:rPr sz="2000">
                <a:solidFill>
                  <a:schemeClr val="bg1"/>
                </a:solidFill>
                <a:latin typeface="Fira Sans" panose="020B0503050000020004" pitchFamily="34" charset="0"/>
              </a:rPr>
              <a:t>CartPole-v1: frontier stays flat because the task is already saturated.</a:t>
            </a:r>
          </a:p>
          <a:p>
            <a:r>
              <a:rPr sz="2000">
                <a:solidFill>
                  <a:schemeClr val="bg1"/>
                </a:solidFill>
                <a:latin typeface="Fira Sans" panose="020B0503050000020004" pitchFamily="34" charset="0"/>
              </a:rPr>
              <a:t>Overall, RLHF re-shapes how the agent trades off speed and safety across λ, guided by human judgments.</a:t>
            </a:r>
          </a:p>
        </p:txBody>
      </p:sp>
      <p:pic>
        <p:nvPicPr>
          <p:cNvPr id="4" name="Picture 3" descr="pareto_frontiers_all_envs (3).png"/>
          <p:cNvPicPr>
            <a:picLocks noChangeAspect="1"/>
          </p:cNvPicPr>
          <p:nvPr/>
        </p:nvPicPr>
        <p:blipFill>
          <a:blip r:embed="rId3"/>
          <a:stretch>
            <a:fillRect/>
          </a:stretch>
        </p:blipFill>
        <p:spPr>
          <a:xfrm>
            <a:off x="6096000" y="2044779"/>
            <a:ext cx="5892562" cy="391302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Reward Conflicts: Human vs Environment</a:t>
            </a:r>
          </a:p>
        </p:txBody>
      </p:sp>
      <p:sp>
        <p:nvSpPr>
          <p:cNvPr id="3" name="Content Placeholder 2"/>
          <p:cNvSpPr>
            <a:spLocks noGrp="1"/>
          </p:cNvSpPr>
          <p:nvPr>
            <p:ph idx="1"/>
          </p:nvPr>
        </p:nvSpPr>
        <p:spPr/>
        <p:txBody>
          <a:bodyPr>
            <a:normAutofit/>
          </a:bodyPr>
          <a:lstStyle/>
          <a:p>
            <a:r>
              <a:rPr sz="2000" b="1">
                <a:solidFill>
                  <a:schemeClr val="bg1"/>
                </a:solidFill>
              </a:rPr>
              <a:t>Why RLHF may not always increase environment reward:</a:t>
            </a:r>
            <a:endParaRPr lang="en-US" sz="2000" b="1">
              <a:solidFill>
                <a:schemeClr val="bg1"/>
              </a:solidFill>
            </a:endParaRPr>
          </a:p>
          <a:p>
            <a:pPr lvl="1"/>
            <a:r>
              <a:rPr sz="2000" b="1">
                <a:solidFill>
                  <a:schemeClr val="bg1"/>
                </a:solidFill>
              </a:rPr>
              <a:t>RLHF is trained on human preferences, not directly on game score.</a:t>
            </a:r>
            <a:endParaRPr lang="en-US" sz="2000" b="1">
              <a:solidFill>
                <a:schemeClr val="bg1"/>
              </a:solidFill>
            </a:endParaRPr>
          </a:p>
          <a:p>
            <a:pPr lvl="1"/>
            <a:r>
              <a:rPr sz="2000" b="1">
                <a:solidFill>
                  <a:schemeClr val="bg1"/>
                </a:solidFill>
              </a:rPr>
              <a:t>Humans may prefer trajectories that look safe or comfortable even when they score lower.</a:t>
            </a:r>
          </a:p>
          <a:p>
            <a:pPr marL="0" indent="0">
              <a:buNone/>
            </a:pPr>
            <a:endParaRPr lang="en-US" sz="2000" b="1">
              <a:solidFill>
                <a:schemeClr val="bg1"/>
              </a:solidFill>
            </a:endParaRPr>
          </a:p>
          <a:p>
            <a:r>
              <a:rPr sz="2000" b="1">
                <a:solidFill>
                  <a:schemeClr val="bg1"/>
                </a:solidFill>
              </a:rPr>
              <a:t>Examples from this project:</a:t>
            </a:r>
            <a:endParaRPr lang="en-US" sz="2000" b="1">
              <a:solidFill>
                <a:schemeClr val="bg1"/>
              </a:solidFill>
            </a:endParaRPr>
          </a:p>
          <a:p>
            <a:pPr lvl="1"/>
            <a:r>
              <a:rPr sz="2000" b="1">
                <a:solidFill>
                  <a:schemeClr val="bg1"/>
                </a:solidFill>
              </a:rPr>
              <a:t>MountainCar-v0: high reward solutions require aggressive swings that appear risky.</a:t>
            </a:r>
            <a:endParaRPr lang="en-US" sz="2000" b="1">
              <a:solidFill>
                <a:schemeClr val="bg1"/>
              </a:solidFill>
            </a:endParaRPr>
          </a:p>
          <a:p>
            <a:pPr lvl="1"/>
            <a:r>
              <a:rPr sz="2000" b="1">
                <a:solidFill>
                  <a:schemeClr val="bg1"/>
                </a:solidFill>
              </a:rPr>
              <a:t>LunarLander-v3: some very high reward trajectories involve hard landings humans dislike.</a:t>
            </a:r>
          </a:p>
          <a:p>
            <a:pPr marL="0" indent="0">
              <a:buNone/>
            </a:pPr>
            <a:endParaRPr lang="en-US" sz="2000" b="1">
              <a:solidFill>
                <a:schemeClr val="bg1"/>
              </a:solidFill>
            </a:endParaRPr>
          </a:p>
          <a:p>
            <a:r>
              <a:rPr sz="2000" b="1">
                <a:solidFill>
                  <a:schemeClr val="bg1"/>
                </a:solidFill>
              </a:rPr>
              <a:t>LAMPO + RLHF exposes these conflicts explicitly through λ and the learned reward model.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Motivation</a:t>
            </a:r>
          </a:p>
        </p:txBody>
      </p:sp>
      <p:sp>
        <p:nvSpPr>
          <p:cNvPr id="3" name="Content Placeholder 2"/>
          <p:cNvSpPr>
            <a:spLocks noGrp="1"/>
          </p:cNvSpPr>
          <p:nvPr>
            <p:ph idx="1"/>
          </p:nvPr>
        </p:nvSpPr>
        <p:spPr/>
        <p:txBody>
          <a:bodyPr/>
          <a:lstStyle/>
          <a:p>
            <a:pPr>
              <a:defRPr sz="2000"/>
            </a:pPr>
            <a:r>
              <a:rPr>
                <a:solidFill>
                  <a:schemeClr val="bg1"/>
                </a:solidFill>
                <a:latin typeface="Fira Sans" panose="020B0503050000020004" pitchFamily="34" charset="0"/>
              </a:rPr>
              <a:t>Standard PPO learns only one fixed behavior</a:t>
            </a:r>
          </a:p>
          <a:p>
            <a:pPr>
              <a:defRPr sz="2000"/>
            </a:pPr>
            <a:r>
              <a:rPr>
                <a:solidFill>
                  <a:schemeClr val="bg1"/>
                </a:solidFill>
                <a:latin typeface="Fira Sans" panose="020B0503050000020004" pitchFamily="34" charset="0"/>
              </a:rPr>
              <a:t>Real tasks require adjustable safety</a:t>
            </a:r>
            <a:r>
              <a:rPr lang="en-US">
                <a:solidFill>
                  <a:schemeClr val="bg1"/>
                </a:solidFill>
                <a:latin typeface="Fira Sans" panose="020B0503050000020004" pitchFamily="34" charset="0"/>
                <a:sym typeface="Wingdings" pitchFamily="2" charset="2"/>
              </a:rPr>
              <a:t> </a:t>
            </a:r>
            <a:r>
              <a:rPr>
                <a:solidFill>
                  <a:schemeClr val="bg1"/>
                </a:solidFill>
                <a:latin typeface="Fira Sans" panose="020B0503050000020004" pitchFamily="34" charset="0"/>
              </a:rPr>
              <a:t> speed tradeoffs</a:t>
            </a:r>
          </a:p>
          <a:p>
            <a:pPr>
              <a:defRPr sz="2000"/>
            </a:pPr>
            <a:r>
              <a:rPr>
                <a:solidFill>
                  <a:schemeClr val="bg1"/>
                </a:solidFill>
                <a:latin typeface="Fira Sans" panose="020B0503050000020004" pitchFamily="34" charset="0"/>
              </a:rPr>
              <a:t>Training separate agents is inefficient and non-interpolative</a:t>
            </a:r>
          </a:p>
          <a:p>
            <a:pPr>
              <a:defRPr sz="2000"/>
            </a:pPr>
            <a:r>
              <a:rPr>
                <a:solidFill>
                  <a:schemeClr val="bg1"/>
                </a:solidFill>
                <a:latin typeface="Fira Sans" panose="020B0503050000020004" pitchFamily="34" charset="0"/>
              </a:rPr>
              <a:t>LAMPO enables real</a:t>
            </a:r>
            <a:r>
              <a:rPr lang="en-US">
                <a:solidFill>
                  <a:schemeClr val="bg1"/>
                </a:solidFill>
                <a:latin typeface="Fira Sans" panose="020B0503050000020004" pitchFamily="34" charset="0"/>
              </a:rPr>
              <a:t> </a:t>
            </a:r>
            <a:r>
              <a:rPr>
                <a:solidFill>
                  <a:schemeClr val="bg1"/>
                </a:solidFill>
                <a:latin typeface="Fira Sans" panose="020B0503050000020004" pitchFamily="34" charset="0"/>
              </a:rPr>
              <a:t>time behavior control using λ and text prompts</a:t>
            </a:r>
          </a:p>
          <a:p>
            <a:pPr>
              <a:defRPr sz="2000"/>
            </a:pPr>
            <a:r>
              <a:rPr>
                <a:solidFill>
                  <a:schemeClr val="bg1"/>
                </a:solidFill>
                <a:latin typeface="Fira Sans" panose="020B0503050000020004" pitchFamily="34" charset="0"/>
              </a:rPr>
              <a:t>Goal: A single policy representing an entire behavior spectrum</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BCC48-DEB6-5764-93C7-52B1B995134F}"/>
              </a:ext>
            </a:extLst>
          </p:cNvPr>
          <p:cNvSpPr>
            <a:spLocks noGrp="1"/>
          </p:cNvSpPr>
          <p:nvPr>
            <p:ph type="title"/>
          </p:nvPr>
        </p:nvSpPr>
        <p:spPr/>
        <p:txBody>
          <a:bodyPr>
            <a:normAutofit/>
          </a:bodyPr>
          <a:lstStyle/>
          <a:p>
            <a:r>
              <a:rPr lang="en-IN" sz="4000" b="1" err="1">
                <a:solidFill>
                  <a:schemeClr val="bg1"/>
                </a:solidFill>
                <a:latin typeface="Fira Sans" panose="020B0503050000020004" pitchFamily="34" charset="0"/>
              </a:rPr>
              <a:t>CartPole</a:t>
            </a:r>
            <a:r>
              <a:rPr lang="en-IN" sz="4000" b="1">
                <a:solidFill>
                  <a:schemeClr val="bg1"/>
                </a:solidFill>
                <a:latin typeface="Fira Sans" panose="020B0503050000020004" pitchFamily="34" charset="0"/>
              </a:rPr>
              <a:t> Before and After Video</a:t>
            </a:r>
          </a:p>
        </p:txBody>
      </p:sp>
      <p:sp>
        <p:nvSpPr>
          <p:cNvPr id="3" name="Content Placeholder 2">
            <a:extLst>
              <a:ext uri="{FF2B5EF4-FFF2-40B4-BE49-F238E27FC236}">
                <a16:creationId xmlns:a16="http://schemas.microsoft.com/office/drawing/2014/main" id="{EA481B01-05C2-089B-CF12-C1B97812CBB4}"/>
              </a:ext>
            </a:extLst>
          </p:cNvPr>
          <p:cNvSpPr>
            <a:spLocks noGrp="1"/>
          </p:cNvSpPr>
          <p:nvPr>
            <p:ph idx="1"/>
          </p:nvPr>
        </p:nvSpPr>
        <p:spPr/>
        <p:txBody>
          <a:bodyPr>
            <a:normAutofit/>
          </a:bodyPr>
          <a:lstStyle/>
          <a:p>
            <a:pPr marL="0" indent="0">
              <a:buNone/>
            </a:pPr>
            <a:r>
              <a:rPr lang="en-US" sz="2000">
                <a:solidFill>
                  <a:schemeClr val="bg1"/>
                </a:solidFill>
                <a:latin typeface="Fira Sans" panose="020B0503050000020004" pitchFamily="34" charset="0"/>
              </a:rPr>
              <a:t>Evaluated at λ = 0.5, prompt = "balanced", for up to 500 steps</a:t>
            </a:r>
          </a:p>
        </p:txBody>
      </p:sp>
      <p:pic>
        <p:nvPicPr>
          <p:cNvPr id="4" name="cartpole before">
            <a:hlinkClick r:id="" action="ppaction://media"/>
            <a:extLst>
              <a:ext uri="{FF2B5EF4-FFF2-40B4-BE49-F238E27FC236}">
                <a16:creationId xmlns:a16="http://schemas.microsoft.com/office/drawing/2014/main" id="{6B23E792-278E-DF77-E7E2-9E9068A2B3E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938212" y="2527604"/>
            <a:ext cx="4421070" cy="2947380"/>
          </a:xfrm>
          <a:prstGeom prst="rect">
            <a:avLst/>
          </a:prstGeom>
        </p:spPr>
      </p:pic>
      <p:pic>
        <p:nvPicPr>
          <p:cNvPr id="5" name="Screen Recording 2025-12-05 at 2.28.43 AM">
            <a:hlinkClick r:id="" action="ppaction://media"/>
            <a:extLst>
              <a:ext uri="{FF2B5EF4-FFF2-40B4-BE49-F238E27FC236}">
                <a16:creationId xmlns:a16="http://schemas.microsoft.com/office/drawing/2014/main" id="{1168BF57-9927-7893-B9A5-1E1309532C18}"/>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7032742" y="2527605"/>
            <a:ext cx="4421070" cy="2947380"/>
          </a:xfrm>
          <a:prstGeom prst="rect">
            <a:avLst/>
          </a:prstGeom>
        </p:spPr>
      </p:pic>
      <p:sp>
        <p:nvSpPr>
          <p:cNvPr id="6" name="TextBox 5">
            <a:extLst>
              <a:ext uri="{FF2B5EF4-FFF2-40B4-BE49-F238E27FC236}">
                <a16:creationId xmlns:a16="http://schemas.microsoft.com/office/drawing/2014/main" id="{A75F8BB8-2C50-313D-F592-0FDD26C320F0}"/>
              </a:ext>
            </a:extLst>
          </p:cNvPr>
          <p:cNvSpPr txBox="1"/>
          <p:nvPr/>
        </p:nvSpPr>
        <p:spPr>
          <a:xfrm>
            <a:off x="2100222" y="5729591"/>
            <a:ext cx="2097049" cy="369332"/>
          </a:xfrm>
          <a:prstGeom prst="rect">
            <a:avLst/>
          </a:prstGeom>
          <a:noFill/>
        </p:spPr>
        <p:txBody>
          <a:bodyPr wrap="none" rtlCol="0">
            <a:spAutoFit/>
          </a:bodyPr>
          <a:lstStyle/>
          <a:p>
            <a:r>
              <a:rPr lang="en-US">
                <a:solidFill>
                  <a:schemeClr val="bg1"/>
                </a:solidFill>
                <a:latin typeface="Fira Sans" panose="020B0503050000020004" pitchFamily="34" charset="0"/>
              </a:rPr>
              <a:t>total return 318.58</a:t>
            </a:r>
          </a:p>
        </p:txBody>
      </p:sp>
      <p:sp>
        <p:nvSpPr>
          <p:cNvPr id="7" name="TextBox 6">
            <a:extLst>
              <a:ext uri="{FF2B5EF4-FFF2-40B4-BE49-F238E27FC236}">
                <a16:creationId xmlns:a16="http://schemas.microsoft.com/office/drawing/2014/main" id="{EDC08FC8-F838-00FD-AEF3-488006DC9F8C}"/>
              </a:ext>
            </a:extLst>
          </p:cNvPr>
          <p:cNvSpPr txBox="1"/>
          <p:nvPr/>
        </p:nvSpPr>
        <p:spPr>
          <a:xfrm>
            <a:off x="8194752" y="5729591"/>
            <a:ext cx="2079415" cy="369332"/>
          </a:xfrm>
          <a:prstGeom prst="rect">
            <a:avLst/>
          </a:prstGeom>
          <a:noFill/>
        </p:spPr>
        <p:txBody>
          <a:bodyPr wrap="none" rtlCol="0">
            <a:spAutoFit/>
          </a:bodyPr>
          <a:lstStyle/>
          <a:p>
            <a:r>
              <a:rPr lang="en-US">
                <a:solidFill>
                  <a:schemeClr val="bg1"/>
                </a:solidFill>
                <a:latin typeface="Fira Sans" panose="020B0503050000020004" pitchFamily="34" charset="0"/>
              </a:rPr>
              <a:t>total return 281.47</a:t>
            </a:r>
          </a:p>
        </p:txBody>
      </p:sp>
    </p:spTree>
    <p:extLst>
      <p:ext uri="{BB962C8B-B14F-4D97-AF65-F5344CB8AC3E}">
        <p14:creationId xmlns:p14="http://schemas.microsoft.com/office/powerpoint/2010/main" val="108877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27"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999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D481D-6C57-BA49-873B-2AC73963CA0B}"/>
              </a:ext>
            </a:extLst>
          </p:cNvPr>
          <p:cNvSpPr>
            <a:spLocks noGrp="1"/>
          </p:cNvSpPr>
          <p:nvPr>
            <p:ph type="title"/>
          </p:nvPr>
        </p:nvSpPr>
        <p:spPr/>
        <p:txBody>
          <a:bodyPr>
            <a:normAutofit/>
          </a:bodyPr>
          <a:lstStyle/>
          <a:p>
            <a:r>
              <a:rPr lang="en-IN" sz="4000" b="1">
                <a:solidFill>
                  <a:schemeClr val="bg1"/>
                </a:solidFill>
                <a:latin typeface="Fira Sans" panose="020B0503050000020004" pitchFamily="34" charset="0"/>
              </a:rPr>
              <a:t>Lunar Lander Before and After Video</a:t>
            </a:r>
          </a:p>
        </p:txBody>
      </p:sp>
      <p:sp>
        <p:nvSpPr>
          <p:cNvPr id="3" name="Content Placeholder 2">
            <a:extLst>
              <a:ext uri="{FF2B5EF4-FFF2-40B4-BE49-F238E27FC236}">
                <a16:creationId xmlns:a16="http://schemas.microsoft.com/office/drawing/2014/main" id="{4C6B2C67-B611-9160-9900-B02E8DD0FC13}"/>
              </a:ext>
            </a:extLst>
          </p:cNvPr>
          <p:cNvSpPr>
            <a:spLocks noGrp="1"/>
          </p:cNvSpPr>
          <p:nvPr>
            <p:ph idx="1"/>
          </p:nvPr>
        </p:nvSpPr>
        <p:spPr/>
        <p:txBody>
          <a:bodyPr>
            <a:normAutofit/>
          </a:bodyPr>
          <a:lstStyle/>
          <a:p>
            <a:pPr marL="0" indent="0">
              <a:buNone/>
            </a:pPr>
            <a:r>
              <a:rPr lang="en-US" sz="2000">
                <a:solidFill>
                  <a:schemeClr val="bg1"/>
                </a:solidFill>
                <a:latin typeface="Fira Sans" panose="020B0503050000020004" pitchFamily="34" charset="0"/>
              </a:rPr>
              <a:t>Evaluated at λ = 0.5, prompt = "balanced", for up to 500 steps</a:t>
            </a:r>
          </a:p>
        </p:txBody>
      </p:sp>
      <p:pic>
        <p:nvPicPr>
          <p:cNvPr id="4" name="Screen Recording 2025-12-05 at 2.30.37 AM">
            <a:hlinkClick r:id="" action="ppaction://media"/>
            <a:extLst>
              <a:ext uri="{FF2B5EF4-FFF2-40B4-BE49-F238E27FC236}">
                <a16:creationId xmlns:a16="http://schemas.microsoft.com/office/drawing/2014/main" id="{18E9B971-D701-69F1-A021-5A8421006CC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38200" y="2655651"/>
            <a:ext cx="4508163" cy="3005442"/>
          </a:xfrm>
          <a:prstGeom prst="rect">
            <a:avLst/>
          </a:prstGeom>
        </p:spPr>
      </p:pic>
      <p:pic>
        <p:nvPicPr>
          <p:cNvPr id="5" name="Screen Recording 2025-12-05 at 2.31.48 AM">
            <a:hlinkClick r:id="" action="ppaction://media"/>
            <a:extLst>
              <a:ext uri="{FF2B5EF4-FFF2-40B4-BE49-F238E27FC236}">
                <a16:creationId xmlns:a16="http://schemas.microsoft.com/office/drawing/2014/main" id="{162DD13A-D738-5F21-FF5C-98D2B9C99B16}"/>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845637" y="2631333"/>
            <a:ext cx="4508163" cy="3005442"/>
          </a:xfrm>
          <a:prstGeom prst="rect">
            <a:avLst/>
          </a:prstGeom>
        </p:spPr>
      </p:pic>
      <p:sp>
        <p:nvSpPr>
          <p:cNvPr id="6" name="TextBox 5">
            <a:extLst>
              <a:ext uri="{FF2B5EF4-FFF2-40B4-BE49-F238E27FC236}">
                <a16:creationId xmlns:a16="http://schemas.microsoft.com/office/drawing/2014/main" id="{BDB65DD8-4291-D481-6DFF-0516EE44EE30}"/>
              </a:ext>
            </a:extLst>
          </p:cNvPr>
          <p:cNvSpPr txBox="1"/>
          <p:nvPr/>
        </p:nvSpPr>
        <p:spPr>
          <a:xfrm>
            <a:off x="2043756" y="5807631"/>
            <a:ext cx="1984839" cy="369332"/>
          </a:xfrm>
          <a:prstGeom prst="rect">
            <a:avLst/>
          </a:prstGeom>
          <a:noFill/>
        </p:spPr>
        <p:txBody>
          <a:bodyPr wrap="none" rtlCol="0">
            <a:spAutoFit/>
          </a:bodyPr>
          <a:lstStyle/>
          <a:p>
            <a:r>
              <a:rPr lang="en-US">
                <a:solidFill>
                  <a:schemeClr val="bg1"/>
                </a:solidFill>
                <a:latin typeface="Fira Sans" panose="020B0503050000020004" pitchFamily="34" charset="0"/>
              </a:rPr>
              <a:t>total return 76.69</a:t>
            </a:r>
          </a:p>
        </p:txBody>
      </p:sp>
      <p:sp>
        <p:nvSpPr>
          <p:cNvPr id="7" name="TextBox 6">
            <a:extLst>
              <a:ext uri="{FF2B5EF4-FFF2-40B4-BE49-F238E27FC236}">
                <a16:creationId xmlns:a16="http://schemas.microsoft.com/office/drawing/2014/main" id="{0ADC5D2E-834A-2539-E15D-B4A371F5EAD3}"/>
              </a:ext>
            </a:extLst>
          </p:cNvPr>
          <p:cNvSpPr txBox="1"/>
          <p:nvPr/>
        </p:nvSpPr>
        <p:spPr>
          <a:xfrm>
            <a:off x="8051193" y="5807631"/>
            <a:ext cx="2039341" cy="369332"/>
          </a:xfrm>
          <a:prstGeom prst="rect">
            <a:avLst/>
          </a:prstGeom>
          <a:noFill/>
        </p:spPr>
        <p:txBody>
          <a:bodyPr wrap="none" rtlCol="0">
            <a:spAutoFit/>
          </a:bodyPr>
          <a:lstStyle/>
          <a:p>
            <a:r>
              <a:rPr lang="en-US">
                <a:solidFill>
                  <a:schemeClr val="bg1"/>
                </a:solidFill>
                <a:latin typeface="Fira Sans" panose="020B0503050000020004" pitchFamily="34" charset="0"/>
              </a:rPr>
              <a:t>total return 211.12</a:t>
            </a:r>
          </a:p>
        </p:txBody>
      </p:sp>
    </p:spTree>
    <p:extLst>
      <p:ext uri="{BB962C8B-B14F-4D97-AF65-F5344CB8AC3E}">
        <p14:creationId xmlns:p14="http://schemas.microsoft.com/office/powerpoint/2010/main" val="3264893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69"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04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65392-CE93-F751-BA86-712C6029160D}"/>
              </a:ext>
            </a:extLst>
          </p:cNvPr>
          <p:cNvSpPr>
            <a:spLocks noGrp="1"/>
          </p:cNvSpPr>
          <p:nvPr>
            <p:ph type="title"/>
          </p:nvPr>
        </p:nvSpPr>
        <p:spPr/>
        <p:txBody>
          <a:bodyPr>
            <a:normAutofit/>
          </a:bodyPr>
          <a:lstStyle/>
          <a:p>
            <a:r>
              <a:rPr lang="en-IN" sz="4000" b="1">
                <a:solidFill>
                  <a:schemeClr val="bg1"/>
                </a:solidFill>
                <a:latin typeface="Fira Sans" panose="020B0503050000020004" pitchFamily="34" charset="0"/>
              </a:rPr>
              <a:t>Mountaincar Before and After Video</a:t>
            </a:r>
          </a:p>
        </p:txBody>
      </p:sp>
      <p:sp>
        <p:nvSpPr>
          <p:cNvPr id="3" name="Content Placeholder 2">
            <a:extLst>
              <a:ext uri="{FF2B5EF4-FFF2-40B4-BE49-F238E27FC236}">
                <a16:creationId xmlns:a16="http://schemas.microsoft.com/office/drawing/2014/main" id="{07EC4225-97DB-B258-BE56-2E9AA467F60A}"/>
              </a:ext>
            </a:extLst>
          </p:cNvPr>
          <p:cNvSpPr>
            <a:spLocks noGrp="1"/>
          </p:cNvSpPr>
          <p:nvPr>
            <p:ph idx="1"/>
          </p:nvPr>
        </p:nvSpPr>
        <p:spPr/>
        <p:txBody>
          <a:bodyPr>
            <a:normAutofit/>
          </a:bodyPr>
          <a:lstStyle/>
          <a:p>
            <a:pPr marL="0" indent="0">
              <a:buNone/>
            </a:pPr>
            <a:r>
              <a:rPr lang="en-US" sz="2000">
                <a:solidFill>
                  <a:schemeClr val="bg1"/>
                </a:solidFill>
                <a:latin typeface="Fira Sans" panose="020B0503050000020004" pitchFamily="34" charset="0"/>
              </a:rPr>
              <a:t>Evaluated at λ = 0.5, prompt = "balanced", for up to 500 steps</a:t>
            </a:r>
            <a:endParaRPr lang="en-IN" sz="2000">
              <a:solidFill>
                <a:schemeClr val="bg1"/>
              </a:solidFill>
              <a:latin typeface="Fira Sans" panose="020B0503050000020004" pitchFamily="34" charset="0"/>
            </a:endParaRPr>
          </a:p>
        </p:txBody>
      </p:sp>
      <p:pic>
        <p:nvPicPr>
          <p:cNvPr id="4" name="Screen Recording 2025-12-05 at 2.33.23 AM">
            <a:hlinkClick r:id="" action="ppaction://media"/>
            <a:extLst>
              <a:ext uri="{FF2B5EF4-FFF2-40B4-BE49-F238E27FC236}">
                <a16:creationId xmlns:a16="http://schemas.microsoft.com/office/drawing/2014/main" id="{E1408B7C-127E-BB38-6DB5-3AC53699B3A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38200" y="2676327"/>
            <a:ext cx="4367112" cy="2911408"/>
          </a:xfrm>
          <a:prstGeom prst="rect">
            <a:avLst/>
          </a:prstGeom>
        </p:spPr>
      </p:pic>
      <p:pic>
        <p:nvPicPr>
          <p:cNvPr id="5" name="Screen Recording 2025-12-05 at 2.34.33 AM">
            <a:hlinkClick r:id="" action="ppaction://media"/>
            <a:extLst>
              <a:ext uri="{FF2B5EF4-FFF2-40B4-BE49-F238E27FC236}">
                <a16:creationId xmlns:a16="http://schemas.microsoft.com/office/drawing/2014/main" id="{8AC956EF-081B-88F4-9E12-3EFE247AAFDF}"/>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986690" y="2676327"/>
            <a:ext cx="4367112" cy="2911408"/>
          </a:xfrm>
          <a:prstGeom prst="rect">
            <a:avLst/>
          </a:prstGeom>
        </p:spPr>
      </p:pic>
      <p:sp>
        <p:nvSpPr>
          <p:cNvPr id="8" name="TextBox 7">
            <a:extLst>
              <a:ext uri="{FF2B5EF4-FFF2-40B4-BE49-F238E27FC236}">
                <a16:creationId xmlns:a16="http://schemas.microsoft.com/office/drawing/2014/main" id="{CCB989A5-8E63-E86B-9CBA-3F34C92CE21A}"/>
              </a:ext>
            </a:extLst>
          </p:cNvPr>
          <p:cNvSpPr txBox="1"/>
          <p:nvPr/>
        </p:nvSpPr>
        <p:spPr>
          <a:xfrm>
            <a:off x="2029336" y="5807631"/>
            <a:ext cx="1980029" cy="369332"/>
          </a:xfrm>
          <a:prstGeom prst="rect">
            <a:avLst/>
          </a:prstGeom>
          <a:noFill/>
        </p:spPr>
        <p:txBody>
          <a:bodyPr wrap="none" rtlCol="0">
            <a:spAutoFit/>
          </a:bodyPr>
          <a:lstStyle/>
          <a:p>
            <a:r>
              <a:rPr lang="en-US">
                <a:solidFill>
                  <a:schemeClr val="bg1"/>
                </a:solidFill>
                <a:latin typeface="Fira Sans" panose="020B0503050000020004" pitchFamily="34" charset="0"/>
              </a:rPr>
              <a:t>total return 79.83</a:t>
            </a:r>
          </a:p>
        </p:txBody>
      </p:sp>
      <p:sp>
        <p:nvSpPr>
          <p:cNvPr id="9" name="TextBox 8">
            <a:extLst>
              <a:ext uri="{FF2B5EF4-FFF2-40B4-BE49-F238E27FC236}">
                <a16:creationId xmlns:a16="http://schemas.microsoft.com/office/drawing/2014/main" id="{E4720712-1BD8-39D1-A93F-8388ED425689}"/>
              </a:ext>
            </a:extLst>
          </p:cNvPr>
          <p:cNvSpPr txBox="1"/>
          <p:nvPr/>
        </p:nvSpPr>
        <p:spPr>
          <a:xfrm>
            <a:off x="8177827" y="5807631"/>
            <a:ext cx="2093843" cy="369332"/>
          </a:xfrm>
          <a:prstGeom prst="rect">
            <a:avLst/>
          </a:prstGeom>
          <a:noFill/>
        </p:spPr>
        <p:txBody>
          <a:bodyPr wrap="none" rtlCol="0">
            <a:spAutoFit/>
          </a:bodyPr>
          <a:lstStyle/>
          <a:p>
            <a:r>
              <a:rPr lang="en-US">
                <a:solidFill>
                  <a:schemeClr val="bg1"/>
                </a:solidFill>
                <a:latin typeface="Fira Sans" panose="020B0503050000020004" pitchFamily="34" charset="0"/>
              </a:rPr>
              <a:t>total return 140.78</a:t>
            </a:r>
          </a:p>
        </p:txBody>
      </p:sp>
    </p:spTree>
    <p:extLst>
      <p:ext uri="{BB962C8B-B14F-4D97-AF65-F5344CB8AC3E}">
        <p14:creationId xmlns:p14="http://schemas.microsoft.com/office/powerpoint/2010/main" val="2870979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83"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98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C8D6481-D3E8-3549-B101-AB92C0BED915}"/>
              </a:ext>
            </a:extLst>
          </p:cNvPr>
          <p:cNvSpPr txBox="1">
            <a:spLocks/>
          </p:cNvSpPr>
          <p:nvPr/>
        </p:nvSpPr>
        <p:spPr>
          <a:xfrm>
            <a:off x="490798" y="1175805"/>
            <a:ext cx="4866503" cy="725121"/>
          </a:xfrm>
          <a:prstGeom prst="rect">
            <a:avLst/>
          </a:prstGeom>
        </p:spPr>
        <p:txBody>
          <a:bodyPr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a:solidFill>
                  <a:schemeClr val="bg1"/>
                </a:solidFill>
                <a:latin typeface="Fira Sans" panose="020B0503050000020004" pitchFamily="34" charset="0"/>
                <a:ea typeface="Fira Sans" panose="020B0503050000020004" pitchFamily="34" charset="0"/>
              </a:rPr>
              <a:t>Thank You </a:t>
            </a:r>
          </a:p>
        </p:txBody>
      </p:sp>
      <p:pic>
        <p:nvPicPr>
          <p:cNvPr id="3" name="Picture 2">
            <a:extLst>
              <a:ext uri="{FF2B5EF4-FFF2-40B4-BE49-F238E27FC236}">
                <a16:creationId xmlns:a16="http://schemas.microsoft.com/office/drawing/2014/main" id="{B695B3A8-CAAC-2841-BC9C-41296FE78CCB}"/>
              </a:ext>
            </a:extLst>
          </p:cNvPr>
          <p:cNvPicPr>
            <a:picLocks noChangeAspect="1"/>
          </p:cNvPicPr>
          <p:nvPr/>
        </p:nvPicPr>
        <p:blipFill>
          <a:blip r:embed="rId3"/>
          <a:stretch>
            <a:fillRect/>
          </a:stretch>
        </p:blipFill>
        <p:spPr>
          <a:xfrm>
            <a:off x="602879" y="976035"/>
            <a:ext cx="307516" cy="141155"/>
          </a:xfrm>
          <a:prstGeom prst="rect">
            <a:avLst/>
          </a:prstGeom>
        </p:spPr>
      </p:pic>
      <p:sp>
        <p:nvSpPr>
          <p:cNvPr id="6" name="TextBox 5">
            <a:extLst>
              <a:ext uri="{FF2B5EF4-FFF2-40B4-BE49-F238E27FC236}">
                <a16:creationId xmlns:a16="http://schemas.microsoft.com/office/drawing/2014/main" id="{367D3CAC-BD6D-274B-BACC-DB76996B3EBB}"/>
              </a:ext>
            </a:extLst>
          </p:cNvPr>
          <p:cNvSpPr txBox="1"/>
          <p:nvPr/>
        </p:nvSpPr>
        <p:spPr>
          <a:xfrm>
            <a:off x="527030" y="2126596"/>
            <a:ext cx="4221023" cy="246221"/>
          </a:xfrm>
          <a:prstGeom prst="rect">
            <a:avLst/>
          </a:prstGeom>
          <a:noFill/>
        </p:spPr>
        <p:txBody>
          <a:bodyPr wrap="square" lIns="0" tIns="0" rIns="0" bIns="0" rtlCol="0" anchor="b">
            <a:spAutoFit/>
          </a:bodyPr>
          <a:lstStyle/>
          <a:p>
            <a:r>
              <a:rPr lang="en-US" sz="1600">
                <a:solidFill>
                  <a:schemeClr val="bg1"/>
                </a:solidFill>
                <a:latin typeface="Fira Sans" panose="020B0503050000020004" pitchFamily="34" charset="0"/>
                <a:ea typeface="Fira Sans" panose="020B0503050000020004" pitchFamily="34" charset="0"/>
              </a:rPr>
              <a:t>Questions or Feedback?</a:t>
            </a:r>
          </a:p>
        </p:txBody>
      </p:sp>
      <p:pic>
        <p:nvPicPr>
          <p:cNvPr id="26" name="Picture Placeholder 25">
            <a:extLst>
              <a:ext uri="{FF2B5EF4-FFF2-40B4-BE49-F238E27FC236}">
                <a16:creationId xmlns:a16="http://schemas.microsoft.com/office/drawing/2014/main" id="{B3079C6C-2DE1-324C-9E94-5BDBFEFBF279}"/>
              </a:ext>
            </a:extLst>
          </p:cNvPr>
          <p:cNvPicPr>
            <a:picLocks noGrp="1" noChangeAspect="1"/>
          </p:cNvPicPr>
          <p:nvPr>
            <p:ph type="pic" sz="quarter" idx="10"/>
          </p:nvPr>
        </p:nvPicPr>
        <p:blipFill rotWithShape="1">
          <a:blip r:embed="rId4"/>
          <a:srcRect l="1600" t="33" b="1632"/>
          <a:stretch/>
        </p:blipFill>
        <p:spPr>
          <a:xfrm>
            <a:off x="3944038" y="0"/>
            <a:ext cx="8247962" cy="6858000"/>
          </a:xfrm>
        </p:spPr>
      </p:pic>
      <p:pic>
        <p:nvPicPr>
          <p:cNvPr id="27" name="Graphic 26">
            <a:extLst>
              <a:ext uri="{FF2B5EF4-FFF2-40B4-BE49-F238E27FC236}">
                <a16:creationId xmlns:a16="http://schemas.microsoft.com/office/drawing/2014/main" id="{E83ABD64-F560-3B46-B651-CDB57E831D6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371015" y="6123522"/>
            <a:ext cx="1357885" cy="411480"/>
          </a:xfrm>
          <a:prstGeom prst="rect">
            <a:avLst/>
          </a:prstGeom>
        </p:spPr>
      </p:pic>
      <p:grpSp>
        <p:nvGrpSpPr>
          <p:cNvPr id="40" name="Group 39">
            <a:extLst>
              <a:ext uri="{FF2B5EF4-FFF2-40B4-BE49-F238E27FC236}">
                <a16:creationId xmlns:a16="http://schemas.microsoft.com/office/drawing/2014/main" id="{95CA1315-E8DB-AF4D-BBDD-A0AA996D6F82}"/>
              </a:ext>
            </a:extLst>
          </p:cNvPr>
          <p:cNvGrpSpPr/>
          <p:nvPr/>
        </p:nvGrpSpPr>
        <p:grpSpPr>
          <a:xfrm>
            <a:off x="3944037" y="5457825"/>
            <a:ext cx="8247963" cy="1400175"/>
            <a:chOff x="3944037" y="5457825"/>
            <a:chExt cx="8247963" cy="1400175"/>
          </a:xfrm>
        </p:grpSpPr>
        <p:sp>
          <p:nvSpPr>
            <p:cNvPr id="28" name="Right Triangle 27">
              <a:extLst>
                <a:ext uri="{FF2B5EF4-FFF2-40B4-BE49-F238E27FC236}">
                  <a16:creationId xmlns:a16="http://schemas.microsoft.com/office/drawing/2014/main" id="{22825847-E2BB-5741-8FC2-EF7038A4EB5E}"/>
                </a:ext>
              </a:extLst>
            </p:cNvPr>
            <p:cNvSpPr/>
            <p:nvPr/>
          </p:nvSpPr>
          <p:spPr>
            <a:xfrm flipH="1">
              <a:off x="3944037" y="5457825"/>
              <a:ext cx="8247963" cy="1400175"/>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4EB38071-31FD-9342-AB25-AD6560EE877B}"/>
                </a:ext>
              </a:extLst>
            </p:cNvPr>
            <p:cNvPicPr>
              <a:picLocks noChangeAspect="1"/>
            </p:cNvPicPr>
            <p:nvPr/>
          </p:nvPicPr>
          <p:blipFill>
            <a:blip r:embed="rId7"/>
            <a:stretch>
              <a:fillRect/>
            </a:stretch>
          </p:blipFill>
          <p:spPr>
            <a:xfrm>
              <a:off x="10379488" y="6123522"/>
              <a:ext cx="1349412" cy="411480"/>
            </a:xfrm>
            <a:prstGeom prst="rect">
              <a:avLst/>
            </a:prstGeom>
          </p:spPr>
        </p:pic>
      </p:grpSp>
    </p:spTree>
    <p:extLst>
      <p:ext uri="{BB962C8B-B14F-4D97-AF65-F5344CB8AC3E}">
        <p14:creationId xmlns:p14="http://schemas.microsoft.com/office/powerpoint/2010/main" val="2530540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LAMPO Architecture Overview</a:t>
            </a:r>
          </a:p>
        </p:txBody>
      </p:sp>
      <p:sp>
        <p:nvSpPr>
          <p:cNvPr id="3" name="Content Placeholder 2"/>
          <p:cNvSpPr>
            <a:spLocks noGrp="1"/>
          </p:cNvSpPr>
          <p:nvPr>
            <p:ph idx="1"/>
          </p:nvPr>
        </p:nvSpPr>
        <p:spPr/>
        <p:txBody>
          <a:bodyPr>
            <a:normAutofit/>
          </a:bodyPr>
          <a:lstStyle/>
          <a:p>
            <a:pPr>
              <a:defRPr sz="2000"/>
            </a:pPr>
            <a:r>
              <a:rPr sz="2000">
                <a:solidFill>
                  <a:schemeClr val="bg1"/>
                </a:solidFill>
                <a:latin typeface="Fira Sans" panose="020B0503050000020004" pitchFamily="34" charset="0"/>
              </a:rPr>
              <a:t>Policy takes three inputs: state s, scalar λ, and text embedding z</a:t>
            </a:r>
          </a:p>
          <a:p>
            <a:pPr>
              <a:defRPr sz="2000"/>
            </a:pPr>
            <a:r>
              <a:rPr sz="2000">
                <a:solidFill>
                  <a:schemeClr val="bg1"/>
                </a:solidFill>
                <a:latin typeface="Fira Sans" panose="020B0503050000020004" pitchFamily="34" charset="0"/>
              </a:rPr>
              <a:t>Inputs are concatenated and encoded in shared neural layers</a:t>
            </a:r>
          </a:p>
          <a:p>
            <a:pPr>
              <a:defRPr sz="2000"/>
            </a:pPr>
            <a:r>
              <a:rPr sz="2000">
                <a:solidFill>
                  <a:schemeClr val="bg1"/>
                </a:solidFill>
                <a:latin typeface="Fira Sans" panose="020B0503050000020004" pitchFamily="34" charset="0"/>
              </a:rPr>
              <a:t>PPO optimizes all λ behaviors simultaneously</a:t>
            </a:r>
          </a:p>
          <a:p>
            <a:pPr>
              <a:defRPr sz="2000"/>
            </a:pPr>
            <a:r>
              <a:rPr sz="2000">
                <a:solidFill>
                  <a:schemeClr val="bg1"/>
                </a:solidFill>
                <a:latin typeface="Fira Sans" panose="020B0503050000020004" pitchFamily="34" charset="0"/>
              </a:rPr>
              <a:t>Policy generalizes across styles and objective weightings</a:t>
            </a:r>
          </a:p>
          <a:p>
            <a:pPr>
              <a:defRPr sz="2000"/>
            </a:pPr>
            <a:r>
              <a:rPr sz="2000">
                <a:solidFill>
                  <a:schemeClr val="bg1"/>
                </a:solidFill>
                <a:latin typeface="Fira Sans" panose="020B0503050000020004" pitchFamily="34" charset="0"/>
              </a:rPr>
              <a:t>Enables dynamic runtime behavior adjustment via λ and text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Natural Language Conditioning</a:t>
            </a:r>
          </a:p>
        </p:txBody>
      </p:sp>
      <p:sp>
        <p:nvSpPr>
          <p:cNvPr id="3" name="Content Placeholder 2"/>
          <p:cNvSpPr>
            <a:spLocks noGrp="1"/>
          </p:cNvSpPr>
          <p:nvPr>
            <p:ph idx="1"/>
          </p:nvPr>
        </p:nvSpPr>
        <p:spPr/>
        <p:txBody>
          <a:bodyPr>
            <a:normAutofit/>
          </a:bodyPr>
          <a:lstStyle/>
          <a:p>
            <a:pPr>
              <a:defRPr sz="2000"/>
            </a:pPr>
            <a:r>
              <a:rPr sz="2000">
                <a:solidFill>
                  <a:schemeClr val="bg1"/>
                </a:solidFill>
                <a:latin typeface="Fira Sans" panose="020B0503050000020004" pitchFamily="34" charset="0"/>
              </a:rPr>
              <a:t>Text prompts converted into fixed-length embedding vectors</a:t>
            </a:r>
          </a:p>
          <a:p>
            <a:pPr>
              <a:defRPr sz="2000"/>
            </a:pPr>
            <a:r>
              <a:rPr sz="2000">
                <a:solidFill>
                  <a:schemeClr val="bg1"/>
                </a:solidFill>
                <a:latin typeface="Fira Sans" panose="020B0503050000020004" pitchFamily="34" charset="0"/>
              </a:rPr>
              <a:t>Base styles: cautious, balanced, aggressive (fast)</a:t>
            </a:r>
          </a:p>
          <a:p>
            <a:pPr>
              <a:defRPr sz="2000"/>
            </a:pPr>
            <a:r>
              <a:rPr sz="2000">
                <a:solidFill>
                  <a:schemeClr val="bg1"/>
                </a:solidFill>
                <a:latin typeface="Fira Sans" panose="020B0503050000020004" pitchFamily="34" charset="0"/>
              </a:rPr>
              <a:t>Embeddings provide human-interpretable control over behavior</a:t>
            </a:r>
          </a:p>
          <a:p>
            <a:pPr>
              <a:defRPr sz="2000"/>
            </a:pPr>
            <a:r>
              <a:rPr sz="2000">
                <a:solidFill>
                  <a:schemeClr val="bg1"/>
                </a:solidFill>
                <a:latin typeface="Fira Sans" panose="020B0503050000020004" pitchFamily="34" charset="0"/>
              </a:rPr>
              <a:t>Generalizes to mixed instructions such as 'slightly cautious'</a:t>
            </a:r>
          </a:p>
          <a:p>
            <a:pPr>
              <a:defRPr sz="2000"/>
            </a:pPr>
            <a:r>
              <a:rPr sz="2000">
                <a:solidFill>
                  <a:schemeClr val="bg1"/>
                </a:solidFill>
                <a:latin typeface="Fira Sans" panose="020B0503050000020004" pitchFamily="34" charset="0"/>
              </a:rPr>
              <a:t>Separates stylistic preference from reward shaping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Multi-Objective Reward Design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a:defRPr sz="2000"/>
                </a:pPr>
                <a14:m>
                  <m:oMath xmlns:m="http://schemas.openxmlformats.org/officeDocument/2006/math">
                    <m:r>
                      <m:rPr>
                        <m:sty m:val="p"/>
                      </m:rPr>
                      <a:rPr lang="en-US" sz="2000" b="0" i="0" smtClean="0">
                        <a:solidFill>
                          <a:schemeClr val="bg1"/>
                        </a:solidFill>
                        <a:latin typeface="Cambria Math" panose="02040503050406030204" pitchFamily="18" charset="0"/>
                        <a:ea typeface="Cambria Math" panose="02040503050406030204" pitchFamily="18" charset="0"/>
                      </a:rPr>
                      <m:t>Reward</m:t>
                    </m:r>
                    <m:r>
                      <a:rPr lang="en-US" sz="2000" b="0" i="0" smtClean="0">
                        <a:solidFill>
                          <a:schemeClr val="bg1"/>
                        </a:solidFill>
                        <a:latin typeface="Cambria Math" panose="02040503050406030204" pitchFamily="18" charset="0"/>
                        <a:ea typeface="Cambria Math" panose="02040503050406030204" pitchFamily="18" charset="0"/>
                      </a:rPr>
                      <m:t> </m:t>
                    </m:r>
                    <m:r>
                      <a:rPr lang="en-US" sz="2000" i="1" smtClean="0">
                        <a:solidFill>
                          <a:schemeClr val="bg1"/>
                        </a:solidFill>
                        <a:latin typeface="Cambria Math" panose="02040503050406030204" pitchFamily="18" charset="0"/>
                        <a:ea typeface="Cambria Math" panose="02040503050406030204" pitchFamily="18" charset="0"/>
                      </a:rPr>
                      <m:t>=</m:t>
                    </m:r>
                    <m:r>
                      <a:rPr lang="en-US" sz="2000" i="1" smtClean="0">
                        <a:solidFill>
                          <a:schemeClr val="bg1"/>
                        </a:solidFill>
                        <a:latin typeface="Cambria Math" panose="02040503050406030204" pitchFamily="18" charset="0"/>
                        <a:ea typeface="Cambria Math" panose="02040503050406030204" pitchFamily="18" charset="0"/>
                      </a:rPr>
                      <m:t>𝜆</m:t>
                    </m:r>
                    <m:r>
                      <a:rPr lang="en-US" sz="2000" b="0" i="1" smtClean="0">
                        <a:solidFill>
                          <a:schemeClr val="bg1"/>
                        </a:solidFill>
                        <a:latin typeface="Cambria Math" panose="02040503050406030204" pitchFamily="18" charset="0"/>
                        <a:ea typeface="Cambria Math" panose="02040503050406030204" pitchFamily="18" charset="0"/>
                      </a:rPr>
                      <m:t> </m:t>
                    </m:r>
                    <m:r>
                      <a:rPr lang="en-US" sz="2000" i="1" smtClean="0">
                        <a:solidFill>
                          <a:schemeClr val="bg1"/>
                        </a:solidFill>
                        <a:latin typeface="Cambria Math" panose="02040503050406030204" pitchFamily="18" charset="0"/>
                        <a:ea typeface="Cambria Math" panose="02040503050406030204" pitchFamily="18" charset="0"/>
                      </a:rPr>
                      <m:t>×</m:t>
                    </m:r>
                    <m:r>
                      <a:rPr lang="en-US" sz="2000" b="0" i="1" smtClean="0">
                        <a:solidFill>
                          <a:schemeClr val="bg1"/>
                        </a:solidFill>
                        <a:latin typeface="Cambria Math" panose="02040503050406030204" pitchFamily="18" charset="0"/>
                        <a:ea typeface="Cambria Math" panose="02040503050406030204" pitchFamily="18" charset="0"/>
                      </a:rPr>
                      <m:t> </m:t>
                    </m:r>
                    <m:r>
                      <m:rPr>
                        <m:sty m:val="p"/>
                      </m:rPr>
                      <a:rPr lang="en-US" sz="2000" b="0" i="1" smtClean="0">
                        <a:solidFill>
                          <a:schemeClr val="bg1"/>
                        </a:solidFill>
                        <a:latin typeface="Cambria Math" panose="02040503050406030204" pitchFamily="18" charset="0"/>
                        <a:ea typeface="Cambria Math" panose="02040503050406030204" pitchFamily="18" charset="0"/>
                      </a:rPr>
                      <m:t>r</m:t>
                    </m:r>
                    <m:r>
                      <a:rPr lang="en-US" sz="2000" b="0" i="1" smtClean="0">
                        <a:solidFill>
                          <a:schemeClr val="bg1"/>
                        </a:solidFill>
                        <a:latin typeface="Cambria Math" panose="02040503050406030204" pitchFamily="18" charset="0"/>
                        <a:ea typeface="Cambria Math" panose="02040503050406030204" pitchFamily="18" charset="0"/>
                      </a:rPr>
                      <m:t>_</m:t>
                    </m:r>
                    <m:r>
                      <m:rPr>
                        <m:sty m:val="p"/>
                      </m:rPr>
                      <a:rPr lang="en-US" sz="2000" b="0" i="1" smtClean="0">
                        <a:solidFill>
                          <a:schemeClr val="bg1"/>
                        </a:solidFill>
                        <a:latin typeface="Cambria Math" panose="02040503050406030204" pitchFamily="18" charset="0"/>
                        <a:ea typeface="Cambria Math" panose="02040503050406030204" pitchFamily="18" charset="0"/>
                      </a:rPr>
                      <m:t>speed</m:t>
                    </m:r>
                    <m:r>
                      <a:rPr lang="en-US" sz="2000" b="0" i="1" smtClean="0">
                        <a:solidFill>
                          <a:schemeClr val="bg1"/>
                        </a:solidFill>
                        <a:latin typeface="Cambria Math" panose="02040503050406030204" pitchFamily="18" charset="0"/>
                        <a:ea typeface="Cambria Math" panose="02040503050406030204" pitchFamily="18" charset="0"/>
                      </a:rPr>
                      <m:t> + (1 −</m:t>
                    </m:r>
                    <m:r>
                      <a:rPr lang="en-US" sz="2000" b="0" i="1" smtClean="0">
                        <a:solidFill>
                          <a:schemeClr val="bg1"/>
                        </a:solidFill>
                        <a:latin typeface="Cambria Math" panose="02040503050406030204" pitchFamily="18" charset="0"/>
                        <a:ea typeface="Cambria Math" panose="02040503050406030204" pitchFamily="18" charset="0"/>
                      </a:rPr>
                      <m:t>𝜆</m:t>
                    </m:r>
                    <m:r>
                      <a:rPr lang="en-US" sz="2000" b="0" i="1" smtClean="0">
                        <a:solidFill>
                          <a:schemeClr val="bg1"/>
                        </a:solidFill>
                        <a:latin typeface="Cambria Math" panose="02040503050406030204" pitchFamily="18" charset="0"/>
                        <a:ea typeface="Cambria Math" panose="02040503050406030204" pitchFamily="18" charset="0"/>
                      </a:rPr>
                      <m:t>) × </m:t>
                    </m:r>
                    <m:r>
                      <m:rPr>
                        <m:sty m:val="p"/>
                      </m:rPr>
                      <a:rPr lang="en-US" sz="2000" b="0" i="1" smtClean="0">
                        <a:solidFill>
                          <a:schemeClr val="bg1"/>
                        </a:solidFill>
                        <a:latin typeface="Cambria Math" panose="02040503050406030204" pitchFamily="18" charset="0"/>
                        <a:ea typeface="Cambria Math" panose="02040503050406030204" pitchFamily="18" charset="0"/>
                      </a:rPr>
                      <m:t>r</m:t>
                    </m:r>
                    <m:r>
                      <a:rPr lang="en-US" sz="2000" b="0" i="1" smtClean="0">
                        <a:solidFill>
                          <a:schemeClr val="bg1"/>
                        </a:solidFill>
                        <a:latin typeface="Cambria Math" panose="02040503050406030204" pitchFamily="18" charset="0"/>
                        <a:ea typeface="Cambria Math" panose="02040503050406030204" pitchFamily="18" charset="0"/>
                      </a:rPr>
                      <m:t>_</m:t>
                    </m:r>
                    <m:r>
                      <m:rPr>
                        <m:sty m:val="p"/>
                      </m:rPr>
                      <a:rPr lang="en-US" sz="2000" b="0" i="1" smtClean="0">
                        <a:solidFill>
                          <a:schemeClr val="bg1"/>
                        </a:solidFill>
                        <a:latin typeface="Cambria Math" panose="02040503050406030204" pitchFamily="18" charset="0"/>
                        <a:ea typeface="Cambria Math" panose="02040503050406030204" pitchFamily="18" charset="0"/>
                      </a:rPr>
                      <m:t>safety</m:t>
                    </m:r>
                  </m:oMath>
                </a14:m>
                <a:r>
                  <a:rPr lang="en-US" sz="2000">
                    <a:solidFill>
                      <a:schemeClr val="bg1"/>
                    </a:solidFill>
                    <a:latin typeface="Fira Sans" panose="020B0503050000020004" pitchFamily="34" charset="0"/>
                  </a:rPr>
                  <a:t> </a:t>
                </a:r>
                <a:endParaRPr sz="2000">
                  <a:solidFill>
                    <a:schemeClr val="bg1"/>
                  </a:solidFill>
                  <a:latin typeface="Fira Sans" panose="020B0503050000020004" pitchFamily="34" charset="0"/>
                </a:endParaRPr>
              </a:p>
              <a:p>
                <a:pPr>
                  <a:defRPr sz="2000"/>
                </a:pPr>
                <a:r>
                  <a:rPr sz="2000">
                    <a:solidFill>
                      <a:schemeClr val="bg1"/>
                    </a:solidFill>
                    <a:latin typeface="Fira Sans" panose="020B0503050000020004" pitchFamily="34" charset="0"/>
                  </a:rPr>
                  <a:t>r_speed encourages forward progress or efficiency</a:t>
                </a:r>
              </a:p>
              <a:p>
                <a:pPr>
                  <a:defRPr sz="2000"/>
                </a:pPr>
                <a:r>
                  <a:rPr sz="2000">
                    <a:solidFill>
                      <a:schemeClr val="bg1"/>
                    </a:solidFill>
                    <a:latin typeface="Fira Sans" panose="020B0503050000020004" pitchFamily="34" charset="0"/>
                  </a:rPr>
                  <a:t>r_safety penalizes instability or unsafe dynamics</a:t>
                </a:r>
              </a:p>
              <a:p>
                <a:pPr>
                  <a:defRPr sz="2000"/>
                </a:pPr>
                <a:r>
                  <a:rPr sz="2000">
                    <a:solidFill>
                      <a:schemeClr val="bg1"/>
                    </a:solidFill>
                    <a:latin typeface="Fira Sans" panose="020B0503050000020004" pitchFamily="34" charset="0"/>
                  </a:rPr>
                  <a:t>CartPole: pole stability vs motion aggressiveness</a:t>
                </a:r>
              </a:p>
              <a:p>
                <a:pPr>
                  <a:defRPr sz="2000"/>
                </a:pPr>
                <a:r>
                  <a:rPr sz="2000">
                    <a:solidFill>
                      <a:schemeClr val="bg1"/>
                    </a:solidFill>
                    <a:latin typeface="Fira Sans" panose="020B0503050000020004" pitchFamily="34" charset="0"/>
                  </a:rPr>
                  <a:t>LunarLander: smooth landing vs thrust efficiency</a:t>
                </a:r>
              </a:p>
              <a:p>
                <a:pPr>
                  <a:defRPr sz="2000"/>
                </a:pPr>
                <a:r>
                  <a:rPr sz="2000">
                    <a:solidFill>
                      <a:schemeClr val="bg1"/>
                    </a:solidFill>
                    <a:latin typeface="Fira Sans" panose="020B0503050000020004" pitchFamily="34" charset="0"/>
                  </a:rPr>
                  <a:t>MountainCar: acceleration for hill climb vs control</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522" t="-1120"/>
                </a:stretch>
              </a:blipFill>
            </p:spPr>
            <p:txBody>
              <a:bodyPr/>
              <a:lstStyle/>
              <a:p>
                <a:r>
                  <a:rPr lang="en-US">
                    <a:noFill/>
                  </a:rPr>
                  <a:t> </a:t>
                </a:r>
              </a:p>
            </p:txBody>
          </p:sp>
        </mc:Fallback>
      </mc:AlternateContent>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Training Pipeline</a:t>
            </a:r>
          </a:p>
        </p:txBody>
      </p:sp>
      <p:sp>
        <p:nvSpPr>
          <p:cNvPr id="3" name="Content Placeholder 2"/>
          <p:cNvSpPr>
            <a:spLocks noGrp="1"/>
          </p:cNvSpPr>
          <p:nvPr>
            <p:ph idx="1"/>
          </p:nvPr>
        </p:nvSpPr>
        <p:spPr/>
        <p:txBody>
          <a:bodyPr/>
          <a:lstStyle/>
          <a:p>
            <a:pPr marL="457200" indent="-457200">
              <a:buFont typeface="+mj-lt"/>
              <a:buAutoNum type="arabicPeriod"/>
              <a:defRPr sz="2000"/>
            </a:pPr>
            <a:r>
              <a:rPr>
                <a:solidFill>
                  <a:schemeClr val="bg1"/>
                </a:solidFill>
                <a:latin typeface="Fira Sans" panose="020B0503050000020004" pitchFamily="34" charset="0"/>
              </a:rPr>
              <a:t>Sample λ from Uniform(0,1)</a:t>
            </a:r>
            <a:endParaRPr lang="en-US">
              <a:solidFill>
                <a:schemeClr val="bg1"/>
              </a:solidFill>
              <a:latin typeface="Fira Sans" panose="020B0503050000020004" pitchFamily="34" charset="0"/>
            </a:endParaRPr>
          </a:p>
          <a:p>
            <a:pPr marL="457200" indent="-457200">
              <a:buFont typeface="+mj-lt"/>
              <a:buAutoNum type="arabicPeriod"/>
              <a:defRPr sz="2000"/>
            </a:pPr>
            <a:r>
              <a:rPr>
                <a:solidFill>
                  <a:schemeClr val="bg1"/>
                </a:solidFill>
                <a:latin typeface="Fira Sans" panose="020B0503050000020004" pitchFamily="34" charset="0"/>
              </a:rPr>
              <a:t>Sample a text embedding z</a:t>
            </a:r>
            <a:endParaRPr lang="en-US">
              <a:solidFill>
                <a:schemeClr val="bg1"/>
              </a:solidFill>
              <a:latin typeface="Fira Sans" panose="020B0503050000020004" pitchFamily="34" charset="0"/>
            </a:endParaRPr>
          </a:p>
          <a:p>
            <a:pPr marL="457200" indent="-457200">
              <a:buFont typeface="+mj-lt"/>
              <a:buAutoNum type="arabicPeriod"/>
              <a:defRPr sz="2000"/>
            </a:pPr>
            <a:r>
              <a:rPr>
                <a:solidFill>
                  <a:schemeClr val="bg1"/>
                </a:solidFill>
                <a:latin typeface="Fira Sans" panose="020B0503050000020004" pitchFamily="34" charset="0"/>
              </a:rPr>
              <a:t>Rollout PPO episode conditioned on (λ, z)</a:t>
            </a:r>
            <a:endParaRPr lang="en-US">
              <a:solidFill>
                <a:schemeClr val="bg1"/>
              </a:solidFill>
              <a:latin typeface="Fira Sans" panose="020B0503050000020004" pitchFamily="34" charset="0"/>
            </a:endParaRPr>
          </a:p>
          <a:p>
            <a:pPr marL="457200" indent="-457200">
              <a:buFont typeface="+mj-lt"/>
              <a:buAutoNum type="arabicPeriod"/>
              <a:defRPr sz="2000"/>
            </a:pPr>
            <a:r>
              <a:rPr>
                <a:solidFill>
                  <a:schemeClr val="bg1"/>
                </a:solidFill>
                <a:latin typeface="Fira Sans" panose="020B0503050000020004" pitchFamily="34" charset="0"/>
              </a:rPr>
              <a:t>Compute r_speed and r_safety</a:t>
            </a:r>
            <a:endParaRPr lang="en-US">
              <a:solidFill>
                <a:schemeClr val="bg1"/>
              </a:solidFill>
              <a:latin typeface="Fira Sans" panose="020B0503050000020004" pitchFamily="34" charset="0"/>
            </a:endParaRPr>
          </a:p>
          <a:p>
            <a:pPr marL="457200" indent="-457200">
              <a:buFont typeface="+mj-lt"/>
              <a:buAutoNum type="arabicPeriod"/>
              <a:defRPr sz="2000"/>
            </a:pPr>
            <a:r>
              <a:rPr>
                <a:solidFill>
                  <a:schemeClr val="bg1"/>
                </a:solidFill>
                <a:latin typeface="Fira Sans" panose="020B0503050000020004" pitchFamily="34" charset="0"/>
              </a:rPr>
              <a:t>Combine reward using R(λ)</a:t>
            </a:r>
            <a:endParaRPr lang="en-US">
              <a:solidFill>
                <a:schemeClr val="bg1"/>
              </a:solidFill>
              <a:latin typeface="Fira Sans" panose="020B0503050000020004" pitchFamily="34" charset="0"/>
            </a:endParaRPr>
          </a:p>
          <a:p>
            <a:pPr marL="457200" indent="-457200">
              <a:buFont typeface="+mj-lt"/>
              <a:buAutoNum type="arabicPeriod"/>
              <a:defRPr sz="2000"/>
            </a:pPr>
            <a:r>
              <a:rPr>
                <a:solidFill>
                  <a:schemeClr val="bg1"/>
                </a:solidFill>
                <a:latin typeface="Fira Sans" panose="020B0503050000020004" pitchFamily="34" charset="0"/>
              </a:rPr>
              <a:t>PPO update on conditioned trajectories.</a:t>
            </a:r>
            <a:endParaRPr lang="en-US">
              <a:solidFill>
                <a:schemeClr val="bg1"/>
              </a:solidFill>
              <a:latin typeface="Fira Sans" panose="020B0503050000020004" pitchFamily="34" charset="0"/>
            </a:endParaRPr>
          </a:p>
          <a:p>
            <a:pPr marL="457200" indent="-457200">
              <a:buFont typeface="+mj-lt"/>
              <a:buAutoNum type="arabicPeriod"/>
              <a:defRPr sz="2000"/>
            </a:pPr>
            <a:r>
              <a:rPr>
                <a:solidFill>
                  <a:schemeClr val="bg1"/>
                </a:solidFill>
                <a:latin typeface="Fira Sans" panose="020B0503050000020004" pitchFamily="34" charset="0"/>
              </a:rPr>
              <a:t>Evaluate at key λ values: 0, 0.5, 1.0</a:t>
            </a:r>
            <a:endParaRPr lang="en-US">
              <a:solidFill>
                <a:schemeClr val="bg1"/>
              </a:solidFill>
              <a:latin typeface="Fira Sans" panose="020B0503050000020004" pitchFamily="34" charset="0"/>
            </a:endParaRPr>
          </a:p>
          <a:p>
            <a:pPr marL="457200" indent="-457200">
              <a:buFont typeface="+mj-lt"/>
              <a:buAutoNum type="arabicPeriod"/>
              <a:defRPr sz="2000"/>
            </a:pPr>
            <a:r>
              <a:rPr>
                <a:solidFill>
                  <a:schemeClr val="bg1"/>
                </a:solidFill>
                <a:latin typeface="Fira Sans" panose="020B0503050000020004" pitchFamily="34" charset="0"/>
              </a:rPr>
              <a:t>Trained on CartPole, LunarLander, MountainCar environments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3AA83C-8A23-AA4A-A11F-DF2EF4879F8B}"/>
              </a:ext>
            </a:extLst>
          </p:cNvPr>
          <p:cNvPicPr>
            <a:picLocks noChangeAspect="1"/>
          </p:cNvPicPr>
          <p:nvPr/>
        </p:nvPicPr>
        <p:blipFill rotWithShape="1">
          <a:blip r:embed="rId2">
            <a:alphaModFix amt="20000"/>
          </a:blip>
          <a:srcRect l="2558" r="16002" b="33374"/>
          <a:stretch/>
        </p:blipFill>
        <p:spPr>
          <a:xfrm>
            <a:off x="0" y="0"/>
            <a:ext cx="12192000" cy="6858000"/>
          </a:xfrm>
          <a:prstGeom prst="rect">
            <a:avLst/>
          </a:prstGeom>
        </p:spPr>
      </p:pic>
      <p:sp>
        <p:nvSpPr>
          <p:cNvPr id="6" name="Title 2">
            <a:extLst>
              <a:ext uri="{FF2B5EF4-FFF2-40B4-BE49-F238E27FC236}">
                <a16:creationId xmlns:a16="http://schemas.microsoft.com/office/drawing/2014/main" id="{E72C5BAA-FE52-134F-8E40-874E9403A039}"/>
              </a:ext>
            </a:extLst>
          </p:cNvPr>
          <p:cNvSpPr txBox="1">
            <a:spLocks/>
          </p:cNvSpPr>
          <p:nvPr/>
        </p:nvSpPr>
        <p:spPr>
          <a:xfrm>
            <a:off x="1548770" y="3103575"/>
            <a:ext cx="8783582" cy="1550992"/>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400" b="1">
                <a:solidFill>
                  <a:schemeClr val="bg1"/>
                </a:solidFill>
                <a:latin typeface="Fira Sans" panose="020B0503050000020004" pitchFamily="34" charset="0"/>
                <a:ea typeface="Fira Sans" panose="020B0503050000020004" pitchFamily="34" charset="0"/>
              </a:rPr>
              <a:t>Pre-RLHF Analysis</a:t>
            </a:r>
          </a:p>
          <a:p>
            <a:endParaRPr lang="en-US" sz="4400" b="1">
              <a:solidFill>
                <a:schemeClr val="bg1"/>
              </a:solidFill>
              <a:latin typeface="Fira Sans" panose="020B0503050000020004" pitchFamily="34" charset="0"/>
              <a:ea typeface="Fira Sans" panose="020B0503050000020004" pitchFamily="34" charset="0"/>
            </a:endParaRPr>
          </a:p>
        </p:txBody>
      </p:sp>
      <p:pic>
        <p:nvPicPr>
          <p:cNvPr id="7" name="Picture 6">
            <a:extLst>
              <a:ext uri="{FF2B5EF4-FFF2-40B4-BE49-F238E27FC236}">
                <a16:creationId xmlns:a16="http://schemas.microsoft.com/office/drawing/2014/main" id="{91EFC07F-F67C-3E4E-A95A-747BB93C4C7F}"/>
              </a:ext>
            </a:extLst>
          </p:cNvPr>
          <p:cNvPicPr>
            <a:picLocks noChangeAspect="1"/>
          </p:cNvPicPr>
          <p:nvPr/>
        </p:nvPicPr>
        <p:blipFill>
          <a:blip r:embed="rId3"/>
          <a:stretch>
            <a:fillRect/>
          </a:stretch>
        </p:blipFill>
        <p:spPr>
          <a:xfrm>
            <a:off x="5700063" y="2724464"/>
            <a:ext cx="480996" cy="220785"/>
          </a:xfrm>
          <a:prstGeom prst="rect">
            <a:avLst/>
          </a:prstGeom>
        </p:spPr>
      </p:pic>
      <p:grpSp>
        <p:nvGrpSpPr>
          <p:cNvPr id="10" name="Group 9">
            <a:extLst>
              <a:ext uri="{FF2B5EF4-FFF2-40B4-BE49-F238E27FC236}">
                <a16:creationId xmlns:a16="http://schemas.microsoft.com/office/drawing/2014/main" id="{14AFD6E1-7DB1-A346-96D6-5A0ED35DD7F6}"/>
              </a:ext>
            </a:extLst>
          </p:cNvPr>
          <p:cNvGrpSpPr/>
          <p:nvPr/>
        </p:nvGrpSpPr>
        <p:grpSpPr>
          <a:xfrm>
            <a:off x="3944037" y="5457825"/>
            <a:ext cx="8247963" cy="1400175"/>
            <a:chOff x="3944037" y="5457825"/>
            <a:chExt cx="8247963" cy="1400175"/>
          </a:xfrm>
        </p:grpSpPr>
        <p:sp>
          <p:nvSpPr>
            <p:cNvPr id="11" name="Right Triangle 10">
              <a:extLst>
                <a:ext uri="{FF2B5EF4-FFF2-40B4-BE49-F238E27FC236}">
                  <a16:creationId xmlns:a16="http://schemas.microsoft.com/office/drawing/2014/main" id="{37827894-CB37-9748-837F-C1D87D37A0E2}"/>
                </a:ext>
              </a:extLst>
            </p:cNvPr>
            <p:cNvSpPr/>
            <p:nvPr/>
          </p:nvSpPr>
          <p:spPr>
            <a:xfrm flipH="1">
              <a:off x="3944037" y="5457825"/>
              <a:ext cx="8247963" cy="1400175"/>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B5E0FA55-4A8A-894B-9BDF-E916CAA8A47A}"/>
                </a:ext>
              </a:extLst>
            </p:cNvPr>
            <p:cNvPicPr>
              <a:picLocks noChangeAspect="1"/>
            </p:cNvPicPr>
            <p:nvPr/>
          </p:nvPicPr>
          <p:blipFill>
            <a:blip r:embed="rId4"/>
            <a:stretch>
              <a:fillRect/>
            </a:stretch>
          </p:blipFill>
          <p:spPr>
            <a:xfrm>
              <a:off x="10379488" y="6123522"/>
              <a:ext cx="1349412" cy="411480"/>
            </a:xfrm>
            <a:prstGeom prst="rect">
              <a:avLst/>
            </a:prstGeom>
          </p:spPr>
        </p:pic>
      </p:grpSp>
    </p:spTree>
    <p:extLst>
      <p:ext uri="{BB962C8B-B14F-4D97-AF65-F5344CB8AC3E}">
        <p14:creationId xmlns:p14="http://schemas.microsoft.com/office/powerpoint/2010/main" val="5743697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a:solidFill>
                  <a:schemeClr val="bg1"/>
                </a:solidFill>
                <a:latin typeface="Fira Sans" panose="020B0503050000020004" pitchFamily="34" charset="0"/>
              </a:rPr>
              <a:t>CartPole v1: Pre-RLHF Results</a:t>
            </a:r>
          </a:p>
        </p:txBody>
      </p:sp>
      <p:sp>
        <p:nvSpPr>
          <p:cNvPr id="3" name="Content Placeholder 2"/>
          <p:cNvSpPr>
            <a:spLocks noGrp="1"/>
          </p:cNvSpPr>
          <p:nvPr>
            <p:ph idx="1"/>
          </p:nvPr>
        </p:nvSpPr>
        <p:spPr>
          <a:xfrm>
            <a:off x="838200" y="1825625"/>
            <a:ext cx="4136136" cy="4351338"/>
          </a:xfrm>
        </p:spPr>
        <p:txBody>
          <a:bodyPr/>
          <a:lstStyle/>
          <a:p>
            <a:pPr>
              <a:defRPr sz="2000"/>
            </a:pPr>
            <a:r>
              <a:rPr>
                <a:solidFill>
                  <a:schemeClr val="bg1"/>
                </a:solidFill>
                <a:latin typeface="Fira Sans" panose="020B0503050000020004" pitchFamily="34" charset="0"/>
              </a:rPr>
              <a:t>Training metrics:</a:t>
            </a:r>
            <a:endParaRPr lang="en-US">
              <a:solidFill>
                <a:schemeClr val="bg1"/>
              </a:solidFill>
              <a:latin typeface="Fira Sans" panose="020B0503050000020004" pitchFamily="34" charset="0"/>
            </a:endParaRPr>
          </a:p>
          <a:p>
            <a:pPr lvl="1">
              <a:defRPr sz="2000"/>
            </a:pPr>
            <a:r>
              <a:rPr>
                <a:solidFill>
                  <a:schemeClr val="bg1"/>
                </a:solidFill>
                <a:latin typeface="Fira Sans" panose="020B0503050000020004" pitchFamily="34" charset="0"/>
              </a:rPr>
              <a:t>Total reward: 372.55</a:t>
            </a:r>
            <a:endParaRPr lang="en-US">
              <a:solidFill>
                <a:schemeClr val="bg1"/>
              </a:solidFill>
              <a:latin typeface="Fira Sans" panose="020B0503050000020004" pitchFamily="34" charset="0"/>
            </a:endParaRPr>
          </a:p>
          <a:p>
            <a:pPr lvl="1">
              <a:defRPr sz="2000"/>
            </a:pPr>
            <a:r>
              <a:rPr>
                <a:solidFill>
                  <a:schemeClr val="bg1"/>
                </a:solidFill>
                <a:latin typeface="Fira Sans" panose="020B0503050000020004" pitchFamily="34" charset="0"/>
              </a:rPr>
              <a:t>Speed: 482.80  |  Safety: 334.18</a:t>
            </a:r>
          </a:p>
          <a:p>
            <a:pPr>
              <a:defRPr sz="2000"/>
            </a:pPr>
            <a:r>
              <a:rPr>
                <a:solidFill>
                  <a:schemeClr val="bg1"/>
                </a:solidFill>
                <a:latin typeface="Fira Sans" panose="020B0503050000020004" pitchFamily="34" charset="0"/>
              </a:rPr>
              <a:t>Evaluation:</a:t>
            </a:r>
            <a:endParaRPr lang="en-US">
              <a:solidFill>
                <a:schemeClr val="bg1"/>
              </a:solidFill>
              <a:latin typeface="Fira Sans" panose="020B0503050000020004" pitchFamily="34" charset="0"/>
            </a:endParaRPr>
          </a:p>
          <a:p>
            <a:pPr lvl="1">
              <a:defRPr sz="2000"/>
            </a:pPr>
            <a:r>
              <a:rPr>
                <a:solidFill>
                  <a:schemeClr val="bg1"/>
                </a:solidFill>
                <a:latin typeface="Fira Sans" panose="020B0503050000020004" pitchFamily="34" charset="0"/>
              </a:rPr>
              <a:t>λ = 0.0 </a:t>
            </a:r>
            <a:r>
              <a:rPr lang="en-US">
                <a:solidFill>
                  <a:schemeClr val="bg1"/>
                </a:solidFill>
                <a:latin typeface="Fira Sans" panose="020B0503050000020004" pitchFamily="34" charset="0"/>
                <a:sym typeface="Wingdings" pitchFamily="2" charset="2"/>
              </a:rPr>
              <a:t></a:t>
            </a:r>
            <a:r>
              <a:rPr>
                <a:solidFill>
                  <a:schemeClr val="bg1"/>
                </a:solidFill>
                <a:latin typeface="Fira Sans" panose="020B0503050000020004" pitchFamily="34" charset="0"/>
              </a:rPr>
              <a:t> 488.07 (safety-leaning)</a:t>
            </a:r>
            <a:endParaRPr lang="en-US">
              <a:solidFill>
                <a:schemeClr val="bg1"/>
              </a:solidFill>
              <a:latin typeface="Fira Sans" panose="020B0503050000020004" pitchFamily="34" charset="0"/>
            </a:endParaRPr>
          </a:p>
          <a:p>
            <a:pPr lvl="1">
              <a:defRPr sz="2000"/>
            </a:pPr>
            <a:r>
              <a:rPr>
                <a:solidFill>
                  <a:schemeClr val="bg1"/>
                </a:solidFill>
                <a:latin typeface="Fira Sans" panose="020B0503050000020004" pitchFamily="34" charset="0"/>
              </a:rPr>
              <a:t>λ = 0.5 </a:t>
            </a:r>
            <a:r>
              <a:rPr lang="en-US">
                <a:solidFill>
                  <a:schemeClr val="bg1"/>
                </a:solidFill>
                <a:latin typeface="Fira Sans" panose="020B0503050000020004" pitchFamily="34" charset="0"/>
                <a:sym typeface="Wingdings" pitchFamily="2" charset="2"/>
              </a:rPr>
              <a:t></a:t>
            </a:r>
            <a:r>
              <a:rPr>
                <a:solidFill>
                  <a:schemeClr val="bg1"/>
                </a:solidFill>
                <a:latin typeface="Fira Sans" panose="020B0503050000020004" pitchFamily="34" charset="0"/>
              </a:rPr>
              <a:t> 447.94 (balanced)</a:t>
            </a:r>
            <a:endParaRPr lang="en-US">
              <a:solidFill>
                <a:schemeClr val="bg1"/>
              </a:solidFill>
              <a:latin typeface="Fira Sans" panose="020B0503050000020004" pitchFamily="34" charset="0"/>
            </a:endParaRPr>
          </a:p>
          <a:p>
            <a:pPr lvl="1">
              <a:defRPr sz="2000"/>
            </a:pPr>
            <a:r>
              <a:rPr lang="el-GR">
                <a:solidFill>
                  <a:schemeClr val="bg1"/>
                </a:solidFill>
                <a:latin typeface="Fira Sans" panose="020B0503050000020004" pitchFamily="34" charset="0"/>
              </a:rPr>
              <a:t>λ = 1.0 </a:t>
            </a:r>
            <a:r>
              <a:rPr lang="en-US">
                <a:solidFill>
                  <a:schemeClr val="bg1"/>
                </a:solidFill>
                <a:latin typeface="Fira Sans" panose="020B0503050000020004" pitchFamily="34" charset="0"/>
                <a:sym typeface="Wingdings" pitchFamily="2" charset="2"/>
              </a:rPr>
              <a:t></a:t>
            </a:r>
            <a:r>
              <a:rPr lang="el-GR">
                <a:solidFill>
                  <a:schemeClr val="bg1"/>
                </a:solidFill>
                <a:latin typeface="Fira Sans" panose="020B0503050000020004" pitchFamily="34" charset="0"/>
              </a:rPr>
              <a:t> 489.00 (</a:t>
            </a:r>
            <a:r>
              <a:rPr lang="en-US">
                <a:solidFill>
                  <a:schemeClr val="bg1"/>
                </a:solidFill>
                <a:latin typeface="Fira Sans" panose="020B0503050000020004" pitchFamily="34" charset="0"/>
              </a:rPr>
              <a:t>speed-leaning)</a:t>
            </a:r>
          </a:p>
          <a:p>
            <a:pPr>
              <a:defRPr sz="2000"/>
            </a:pPr>
            <a:r>
              <a:rPr>
                <a:solidFill>
                  <a:schemeClr val="bg1"/>
                </a:solidFill>
                <a:latin typeface="Fira Sans" panose="020B0503050000020004" pitchFamily="34" charset="0"/>
              </a:rPr>
              <a:t>Interpretation: CartPole is solved across all λ values; λ controls style.</a:t>
            </a:r>
          </a:p>
        </p:txBody>
      </p:sp>
      <p:pic>
        <p:nvPicPr>
          <p:cNvPr id="4" name="Picture 3" descr="main_pareto_cart.png"/>
          <p:cNvPicPr>
            <a:picLocks noChangeAspect="1"/>
          </p:cNvPicPr>
          <p:nvPr/>
        </p:nvPicPr>
        <p:blipFill>
          <a:blip r:embed="rId3"/>
          <a:stretch>
            <a:fillRect/>
          </a:stretch>
        </p:blipFill>
        <p:spPr>
          <a:xfrm>
            <a:off x="4773699" y="2711924"/>
            <a:ext cx="7315200" cy="25787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a:solidFill>
                  <a:schemeClr val="bg1"/>
                </a:solidFill>
                <a:latin typeface="Fira Sans" panose="020B0503050000020004" pitchFamily="34" charset="0"/>
              </a:rPr>
              <a:t>LunarLander v3: Pre-RLHF Results</a:t>
            </a:r>
          </a:p>
        </p:txBody>
      </p:sp>
      <p:sp>
        <p:nvSpPr>
          <p:cNvPr id="3" name="Content Placeholder 2"/>
          <p:cNvSpPr>
            <a:spLocks noGrp="1"/>
          </p:cNvSpPr>
          <p:nvPr>
            <p:ph idx="1"/>
          </p:nvPr>
        </p:nvSpPr>
        <p:spPr>
          <a:xfrm>
            <a:off x="838200" y="1825625"/>
            <a:ext cx="3806952" cy="4351338"/>
          </a:xfrm>
        </p:spPr>
        <p:txBody>
          <a:bodyPr/>
          <a:lstStyle/>
          <a:p>
            <a:pPr>
              <a:defRPr sz="2000"/>
            </a:pPr>
            <a:r>
              <a:rPr lang="en-US">
                <a:solidFill>
                  <a:schemeClr val="bg1"/>
                </a:solidFill>
                <a:latin typeface="Fira Sans" panose="020B0503050000020004" pitchFamily="34" charset="0"/>
              </a:rPr>
              <a:t>Training snapshot:</a:t>
            </a:r>
          </a:p>
          <a:p>
            <a:pPr lvl="1">
              <a:defRPr sz="2000"/>
            </a:pPr>
            <a:r>
              <a:rPr lang="en-US">
                <a:solidFill>
                  <a:schemeClr val="bg1"/>
                </a:solidFill>
                <a:latin typeface="Fira Sans" panose="020B0503050000020004" pitchFamily="34" charset="0"/>
              </a:rPr>
              <a:t>Total reward: 230.49</a:t>
            </a:r>
          </a:p>
          <a:p>
            <a:pPr lvl="1">
              <a:defRPr sz="2000"/>
            </a:pPr>
            <a:r>
              <a:rPr lang="en-US">
                <a:solidFill>
                  <a:schemeClr val="bg1"/>
                </a:solidFill>
                <a:latin typeface="Fira Sans" panose="020B0503050000020004" pitchFamily="34" charset="0"/>
              </a:rPr>
              <a:t>Speed: 173.19 | Safety: 239.80</a:t>
            </a:r>
          </a:p>
          <a:p>
            <a:pPr>
              <a:defRPr sz="2000"/>
            </a:pPr>
            <a:r>
              <a:rPr lang="en-US">
                <a:solidFill>
                  <a:schemeClr val="bg1"/>
                </a:solidFill>
                <a:latin typeface="Fira Sans" panose="020B0503050000020004" pitchFamily="34" charset="0"/>
              </a:rPr>
              <a:t>Evaluation:</a:t>
            </a:r>
          </a:p>
          <a:p>
            <a:pPr lvl="1">
              <a:defRPr sz="2000"/>
            </a:pPr>
            <a:r>
              <a:rPr lang="el-GR">
                <a:solidFill>
                  <a:schemeClr val="bg1"/>
                </a:solidFill>
                <a:latin typeface="Fira Sans" panose="020B0503050000020004" pitchFamily="34" charset="0"/>
              </a:rPr>
              <a:t>λ = 0.0 </a:t>
            </a:r>
            <a:r>
              <a:rPr lang="en-US">
                <a:solidFill>
                  <a:schemeClr val="bg1"/>
                </a:solidFill>
                <a:latin typeface="Fira Sans" panose="020B0503050000020004" pitchFamily="34" charset="0"/>
                <a:sym typeface="Wingdings" pitchFamily="2" charset="2"/>
              </a:rPr>
              <a:t></a:t>
            </a:r>
            <a:r>
              <a:rPr lang="el-GR">
                <a:solidFill>
                  <a:schemeClr val="bg1"/>
                </a:solidFill>
                <a:latin typeface="Fira Sans" panose="020B0503050000020004" pitchFamily="34" charset="0"/>
              </a:rPr>
              <a:t> 476.21 (</a:t>
            </a:r>
            <a:r>
              <a:rPr lang="en-US">
                <a:solidFill>
                  <a:schemeClr val="bg1"/>
                </a:solidFill>
                <a:latin typeface="Fira Sans" panose="020B0503050000020004" pitchFamily="34" charset="0"/>
              </a:rPr>
              <a:t>best performance)</a:t>
            </a:r>
          </a:p>
          <a:p>
            <a:pPr lvl="1">
              <a:defRPr sz="2000"/>
            </a:pPr>
            <a:r>
              <a:rPr lang="el-GR">
                <a:solidFill>
                  <a:schemeClr val="bg1"/>
                </a:solidFill>
                <a:latin typeface="Fira Sans" panose="020B0503050000020004" pitchFamily="34" charset="0"/>
              </a:rPr>
              <a:t>λ = 0.5 </a:t>
            </a:r>
            <a:r>
              <a:rPr lang="en-US">
                <a:solidFill>
                  <a:schemeClr val="bg1"/>
                </a:solidFill>
                <a:latin typeface="Fira Sans" panose="020B0503050000020004" pitchFamily="34" charset="0"/>
                <a:sym typeface="Wingdings" pitchFamily="2" charset="2"/>
              </a:rPr>
              <a:t></a:t>
            </a:r>
            <a:r>
              <a:rPr lang="el-GR">
                <a:solidFill>
                  <a:schemeClr val="bg1"/>
                </a:solidFill>
                <a:latin typeface="Fira Sans" panose="020B0503050000020004" pitchFamily="34" charset="0"/>
              </a:rPr>
              <a:t> 126.73</a:t>
            </a:r>
          </a:p>
          <a:p>
            <a:pPr lvl="1">
              <a:defRPr sz="2000"/>
            </a:pPr>
            <a:r>
              <a:rPr lang="el-GR">
                <a:solidFill>
                  <a:schemeClr val="bg1"/>
                </a:solidFill>
                <a:latin typeface="Fira Sans" panose="020B0503050000020004" pitchFamily="34" charset="0"/>
              </a:rPr>
              <a:t>λ = 1.0 </a:t>
            </a:r>
            <a:r>
              <a:rPr lang="en-US">
                <a:solidFill>
                  <a:schemeClr val="bg1"/>
                </a:solidFill>
                <a:latin typeface="Fira Sans" panose="020B0503050000020004" pitchFamily="34" charset="0"/>
                <a:sym typeface="Wingdings" pitchFamily="2" charset="2"/>
              </a:rPr>
              <a:t></a:t>
            </a:r>
            <a:r>
              <a:rPr lang="el-GR">
                <a:solidFill>
                  <a:schemeClr val="bg1"/>
                </a:solidFill>
                <a:latin typeface="Fira Sans" panose="020B0503050000020004" pitchFamily="34" charset="0"/>
              </a:rPr>
              <a:t> 84.30</a:t>
            </a:r>
          </a:p>
          <a:p>
            <a:pPr>
              <a:defRPr sz="2000"/>
            </a:pPr>
            <a:r>
              <a:rPr lang="en-US">
                <a:solidFill>
                  <a:schemeClr val="bg1"/>
                </a:solidFill>
                <a:latin typeface="Fira Sans" panose="020B0503050000020004" pitchFamily="34" charset="0"/>
              </a:rPr>
              <a:t>Interpretation: LunarLander strongly rewards safe landing behavior.</a:t>
            </a:r>
          </a:p>
        </p:txBody>
      </p:sp>
      <p:pic>
        <p:nvPicPr>
          <p:cNvPr id="4" name="Picture 3" descr="main_pareto_ll.png"/>
          <p:cNvPicPr>
            <a:picLocks noChangeAspect="1"/>
          </p:cNvPicPr>
          <p:nvPr/>
        </p:nvPicPr>
        <p:blipFill>
          <a:blip r:embed="rId3"/>
          <a:stretch>
            <a:fillRect/>
          </a:stretch>
        </p:blipFill>
        <p:spPr>
          <a:xfrm>
            <a:off x="4645152" y="2138702"/>
            <a:ext cx="7315200" cy="2580596"/>
          </a:xfrm>
          <a:prstGeom prst="rect">
            <a:avLst/>
          </a:prstGeom>
        </p:spPr>
      </p:pic>
    </p:spTree>
  </p:cSld>
  <p:clrMapOvr>
    <a:masterClrMapping/>
  </p:clrMapOvr>
</p:sld>
</file>

<file path=ppt/theme/theme1.xml><?xml version="1.0" encoding="utf-8"?>
<a:theme xmlns:a="http://schemas.openxmlformats.org/drawingml/2006/main" name="Office Theme">
  <a:themeElements>
    <a:clrScheme name="UCR 1">
      <a:dk1>
        <a:srgbClr val="000000"/>
      </a:dk1>
      <a:lt1>
        <a:srgbClr val="FFFFFF"/>
      </a:lt1>
      <a:dk2>
        <a:srgbClr val="44546A"/>
      </a:dk2>
      <a:lt2>
        <a:srgbClr val="E7E6E6"/>
      </a:lt2>
      <a:accent1>
        <a:srgbClr val="003DA5"/>
      </a:accent1>
      <a:accent2>
        <a:srgbClr val="FEB71A"/>
      </a:accent2>
      <a:accent3>
        <a:srgbClr val="FF661F"/>
      </a:accent3>
      <a:accent4>
        <a:srgbClr val="009EE4"/>
      </a:accent4>
      <a:accent5>
        <a:srgbClr val="F9001B"/>
      </a:accent5>
      <a:accent6>
        <a:srgbClr val="5EC000"/>
      </a:accent6>
      <a:hlink>
        <a:srgbClr val="2C6B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23</Slides>
  <Notes>18</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PowerPoint Presentation</vt:lpstr>
      <vt:lpstr>Motivation</vt:lpstr>
      <vt:lpstr>LAMPO Architecture Overview</vt:lpstr>
      <vt:lpstr>Natural Language Conditioning</vt:lpstr>
      <vt:lpstr>Multi-Objective Reward Design</vt:lpstr>
      <vt:lpstr>Training Pipeline</vt:lpstr>
      <vt:lpstr>PowerPoint Presentation</vt:lpstr>
      <vt:lpstr>CartPole v1: Pre-RLHF Results</vt:lpstr>
      <vt:lpstr>LunarLander v3: Pre-RLHF Results</vt:lpstr>
      <vt:lpstr>MountainCar v0: Pre-RLHF Results</vt:lpstr>
      <vt:lpstr>PowerPoint Presentation</vt:lpstr>
      <vt:lpstr>Human Preference Dataset (Pre-RLHF)</vt:lpstr>
      <vt:lpstr>Annotator Behavior &amp; Safety–Speed Patterns</vt:lpstr>
      <vt:lpstr>RLHF Pipeline for LAMPO</vt:lpstr>
      <vt:lpstr>CartPole-v1: Post RLHF Results</vt:lpstr>
      <vt:lpstr>LunarLander-v3: Post RLHF Results</vt:lpstr>
      <vt:lpstr>MountainCar-v0: Post RLHF Results</vt:lpstr>
      <vt:lpstr>RLHF Impact on Pareto Frontiers</vt:lpstr>
      <vt:lpstr>Reward Conflicts: Human vs Environment</vt:lpstr>
      <vt:lpstr>CartPole Before and After Video</vt:lpstr>
      <vt:lpstr>Lunar Lander Before and After Video</vt:lpstr>
      <vt:lpstr>Mountaincar Before and After Video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Denise Wolf</dc:creator>
  <cp:revision>2</cp:revision>
  <dcterms:created xsi:type="dcterms:W3CDTF">2024-05-09T22:42:15Z</dcterms:created>
  <dcterms:modified xsi:type="dcterms:W3CDTF">2025-12-11T00:31:48Z</dcterms:modified>
</cp:coreProperties>
</file>

<file path=docProps/thumbnail.jpeg>
</file>